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Manrope"/>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0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svg"/><Relationship Id="rId10" Type="http://schemas.openxmlformats.org/officeDocument/2006/relationships/slideLayout" Target="../slideLayouts/slideLayout4.xml"/><Relationship Id="rId11"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sv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image" Target="../media/image-4-8.png"/><Relationship Id="rId9" Type="http://schemas.openxmlformats.org/officeDocument/2006/relationships/image" Target="../media/image-4-9.svg"/><Relationship Id="rId10" Type="http://schemas.openxmlformats.org/officeDocument/2006/relationships/slideLayout" Target="../slideLayouts/slideLayout5.xml"/><Relationship Id="rId11"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slideLayout" Target="../slideLayouts/slideLayout9.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3045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C0D0F"/>
                </a:solidFill>
                <a:latin typeface="Inter" pitchFamily="34" charset="0"/>
                <a:ea typeface="Inter" pitchFamily="34" charset="-122"/>
                <a:cs typeface="Inter" pitchFamily="34" charset="-120"/>
              </a:rPr>
              <a:t>Unlocking Intelligent Property Discovery</a:t>
            </a:r>
            <a:endParaRPr lang="en-US" sz="4450" dirty="0"/>
          </a:p>
        </p:txBody>
      </p:sp>
      <p:sp>
        <p:nvSpPr>
          <p:cNvPr id="4" name="Text 1"/>
          <p:cNvSpPr/>
          <p:nvPr/>
        </p:nvSpPr>
        <p:spPr>
          <a:xfrm>
            <a:off x="793790" y="3238738"/>
            <a:ext cx="7556421" cy="850583"/>
          </a:xfrm>
          <a:prstGeom prst="rect">
            <a:avLst/>
          </a:prstGeom>
          <a:noFill/>
          <a:ln/>
        </p:spPr>
        <p:txBody>
          <a:bodyPr wrap="square" lIns="0" tIns="0" rIns="0" bIns="0" rtlCol="0" anchor="t"/>
          <a:lstStyle/>
          <a:p>
            <a:pPr algn="l" indent="0" marL="0">
              <a:lnSpc>
                <a:spcPts val="3300"/>
              </a:lnSpc>
              <a:buNone/>
            </a:pPr>
            <a:r>
              <a:rPr lang="en-US" sz="2650" dirty="0">
                <a:solidFill>
                  <a:srgbClr val="0C0D0F"/>
                </a:solidFill>
                <a:latin typeface="Inter" pitchFamily="34" charset="0"/>
                <a:ea typeface="Inter" pitchFamily="34" charset="-122"/>
                <a:cs typeface="Inter" pitchFamily="34" charset="-120"/>
              </a:rPr>
              <a:t>Turning Complex Real-Estate Search Into Personalized AI-Driven Insights</a:t>
            </a:r>
            <a:endParaRPr lang="en-US" sz="2650" dirty="0"/>
          </a:p>
        </p:txBody>
      </p:sp>
      <p:sp>
        <p:nvSpPr>
          <p:cNvPr id="5" name="Text 2"/>
          <p:cNvSpPr/>
          <p:nvPr/>
        </p:nvSpPr>
        <p:spPr>
          <a:xfrm>
            <a:off x="793790" y="4429482"/>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Harnessing Hybrid Search &amp; AI to Deliver Fast, Accurate, and Contextual Property Matches at Scale.</a:t>
            </a:r>
            <a:endParaRPr lang="en-US" sz="1750" dirty="0"/>
          </a:p>
        </p:txBody>
      </p:sp>
      <p:sp>
        <p:nvSpPr>
          <p:cNvPr id="6" name="Text 3"/>
          <p:cNvSpPr/>
          <p:nvPr/>
        </p:nvSpPr>
        <p:spPr>
          <a:xfrm>
            <a:off x="793790" y="5410438"/>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Modern AI transforms messy, data-heavy real estate discovery into an intuitive, user-centric experience with measurable impact on decision-making and business growth.</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6450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C0D0F"/>
                </a:solidFill>
                <a:latin typeface="Inter" pitchFamily="34" charset="0"/>
                <a:ea typeface="Inter" pitchFamily="34" charset="-122"/>
                <a:cs typeface="Inter" pitchFamily="34" charset="-120"/>
              </a:rPr>
              <a:t>Redefining Real Estate Discovery</a:t>
            </a:r>
            <a:endParaRPr lang="en-US" sz="4450" dirty="0"/>
          </a:p>
        </p:txBody>
      </p:sp>
      <p:sp>
        <p:nvSpPr>
          <p:cNvPr id="4" name="Text 1"/>
          <p:cNvSpPr/>
          <p:nvPr/>
        </p:nvSpPr>
        <p:spPr>
          <a:xfrm>
            <a:off x="6280190" y="3522226"/>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Our AI-powered hybrid search agent addresses the core pain points of traditional property search, offering an intuitive, efficient, and highly accurate solution. This innovation promises to unlock significant value, driving engagement, conversions, and a new era of intelligent property insights.</a:t>
            </a:r>
            <a:endParaRPr lang="en-US" sz="1750" dirty="0"/>
          </a:p>
        </p:txBody>
      </p:sp>
      <p:sp>
        <p:nvSpPr>
          <p:cNvPr id="5" name="Text 2"/>
          <p:cNvSpPr/>
          <p:nvPr/>
        </p:nvSpPr>
        <p:spPr>
          <a:xfrm>
            <a:off x="6620351" y="5847040"/>
            <a:ext cx="7216259"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The future of real estate is intelligent, personalized, and seamless.</a:t>
            </a:r>
            <a:endParaRPr lang="en-US" sz="1750" dirty="0"/>
          </a:p>
        </p:txBody>
      </p:sp>
      <p:sp>
        <p:nvSpPr>
          <p:cNvPr id="6" name="Shape 3"/>
          <p:cNvSpPr/>
          <p:nvPr/>
        </p:nvSpPr>
        <p:spPr>
          <a:xfrm>
            <a:off x="6280190" y="5591889"/>
            <a:ext cx="30480" cy="873204"/>
          </a:xfrm>
          <a:prstGeom prst="rect">
            <a:avLst/>
          </a:prstGeom>
          <a:solidFill>
            <a:srgbClr val="FF7047"/>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86614"/>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0C0D0F"/>
                </a:solidFill>
                <a:latin typeface="Inter" pitchFamily="34" charset="0"/>
                <a:ea typeface="Inter" pitchFamily="34" charset="-122"/>
                <a:cs typeface="Inter" pitchFamily="34" charset="-120"/>
              </a:rPr>
              <a:t>The Problem: Fragmented Search, Missed Opportunities</a:t>
            </a:r>
            <a:endParaRPr lang="en-US" sz="4450" dirty="0"/>
          </a:p>
        </p:txBody>
      </p:sp>
      <p:pic>
        <p:nvPicPr>
          <p:cNvPr id="3" name="Image 0" descr="preencoded.png">    </p:cNvPr>
          <p:cNvPicPr>
            <a:picLocks noChangeAspect="1"/>
          </p:cNvPicPr>
          <p:nvPr/>
        </p:nvPicPr>
        <p:blipFill>
          <a:blip r:embed="rId1"/>
          <a:stretch>
            <a:fillRect/>
          </a:stretch>
        </p:blipFill>
        <p:spPr>
          <a:xfrm>
            <a:off x="793790" y="3357801"/>
            <a:ext cx="3189803" cy="3189803"/>
          </a:xfrm>
          <a:prstGeom prst="rect">
            <a:avLst/>
          </a:prstGeom>
        </p:spPr>
      </p:pic>
      <p:sp>
        <p:nvSpPr>
          <p:cNvPr id="4" name="Text 1"/>
          <p:cNvSpPr/>
          <p:nvPr/>
        </p:nvSpPr>
        <p:spPr>
          <a:xfrm>
            <a:off x="4210407" y="3357801"/>
            <a:ext cx="2962989" cy="708660"/>
          </a:xfrm>
          <a:prstGeom prst="rect">
            <a:avLst/>
          </a:prstGeom>
          <a:noFill/>
          <a:ln/>
        </p:spPr>
        <p:txBody>
          <a:bodyPr wrap="square" lIns="0" tIns="0" rIns="0" bIns="0" rtlCol="0" anchor="t"/>
          <a:lstStyle/>
          <a:p>
            <a:pPr algn="l" indent="0" marL="0">
              <a:lnSpc>
                <a:spcPts val="2750"/>
              </a:lnSpc>
              <a:buNone/>
            </a:pPr>
            <a:r>
              <a:rPr lang="en-US" sz="2200" dirty="0">
                <a:solidFill>
                  <a:srgbClr val="55575A"/>
                </a:solidFill>
                <a:latin typeface="Inter" pitchFamily="34" charset="0"/>
                <a:ea typeface="Inter" pitchFamily="34" charset="-122"/>
                <a:cs typeface="Inter" pitchFamily="34" charset="-120"/>
              </a:rPr>
              <a:t>Cumbersome &amp; Fragmented Search</a:t>
            </a:r>
            <a:endParaRPr lang="en-US" sz="2200" dirty="0"/>
          </a:p>
        </p:txBody>
      </p:sp>
      <p:sp>
        <p:nvSpPr>
          <p:cNvPr id="5" name="Text 2"/>
          <p:cNvSpPr/>
          <p:nvPr/>
        </p:nvSpPr>
        <p:spPr>
          <a:xfrm>
            <a:off x="4210407" y="4202549"/>
            <a:ext cx="2962989" cy="2540318"/>
          </a:xfrm>
          <a:prstGeom prst="rect">
            <a:avLst/>
          </a:prstGeom>
          <a:noFill/>
          <a:ln/>
        </p:spPr>
        <p:txBody>
          <a:bodyPr wrap="squar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Users navigate static filters or multiple portals, wading through thousands of irrelevant listings to find what they need. This leads to user fatigue and lost opportunities.</a:t>
            </a:r>
            <a:endParaRPr lang="en-US" sz="1750" dirty="0"/>
          </a:p>
        </p:txBody>
      </p:sp>
      <p:pic>
        <p:nvPicPr>
          <p:cNvPr id="6" name="Image 1" descr="preencoded.png">    </p:cNvPr>
          <p:cNvPicPr>
            <a:picLocks noChangeAspect="1"/>
          </p:cNvPicPr>
          <p:nvPr/>
        </p:nvPicPr>
        <p:blipFill>
          <a:blip r:embed="rId2"/>
          <a:stretch>
            <a:fillRect/>
          </a:stretch>
        </p:blipFill>
        <p:spPr>
          <a:xfrm>
            <a:off x="7456884" y="3357801"/>
            <a:ext cx="3189803" cy="3189803"/>
          </a:xfrm>
          <a:prstGeom prst="rect">
            <a:avLst/>
          </a:prstGeom>
        </p:spPr>
      </p:pic>
      <p:sp>
        <p:nvSpPr>
          <p:cNvPr id="7" name="Text 3"/>
          <p:cNvSpPr/>
          <p:nvPr/>
        </p:nvSpPr>
        <p:spPr>
          <a:xfrm>
            <a:off x="10873502" y="3357801"/>
            <a:ext cx="2963108" cy="708660"/>
          </a:xfrm>
          <a:prstGeom prst="rect">
            <a:avLst/>
          </a:prstGeom>
          <a:noFill/>
          <a:ln/>
        </p:spPr>
        <p:txBody>
          <a:bodyPr wrap="square" lIns="0" tIns="0" rIns="0" bIns="0" rtlCol="0" anchor="t"/>
          <a:lstStyle/>
          <a:p>
            <a:pPr algn="l" indent="0" marL="0">
              <a:lnSpc>
                <a:spcPts val="2750"/>
              </a:lnSpc>
              <a:buNone/>
            </a:pPr>
            <a:r>
              <a:rPr lang="en-US" sz="2200" dirty="0">
                <a:solidFill>
                  <a:srgbClr val="55575A"/>
                </a:solidFill>
                <a:latin typeface="Inter" pitchFamily="34" charset="0"/>
                <a:ea typeface="Inter" pitchFamily="34" charset="-122"/>
                <a:cs typeface="Inter" pitchFamily="34" charset="-120"/>
              </a:rPr>
              <a:t>Failure to Understand Preferences</a:t>
            </a:r>
            <a:endParaRPr lang="en-US" sz="2200" dirty="0"/>
          </a:p>
        </p:txBody>
      </p:sp>
      <p:sp>
        <p:nvSpPr>
          <p:cNvPr id="8" name="Text 4"/>
          <p:cNvSpPr/>
          <p:nvPr/>
        </p:nvSpPr>
        <p:spPr>
          <a:xfrm>
            <a:off x="10873502" y="4202549"/>
            <a:ext cx="2963108" cy="2540318"/>
          </a:xfrm>
          <a:prstGeom prst="rect">
            <a:avLst/>
          </a:prstGeom>
          <a:noFill/>
          <a:ln/>
        </p:spPr>
        <p:txBody>
          <a:bodyPr wrap="squar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Traditional search engines struggle with natural language queries like "pet-friendly, under $800k, near transit," resulting in poor matches and low engagement.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42023"/>
            <a:ext cx="10843736" cy="708779"/>
          </a:xfrm>
          <a:prstGeom prst="rect">
            <a:avLst/>
          </a:prstGeom>
          <a:noFill/>
          <a:ln/>
        </p:spPr>
        <p:txBody>
          <a:bodyPr wrap="none" lIns="0" tIns="0" rIns="0" bIns="0" rtlCol="0" anchor="t"/>
          <a:lstStyle/>
          <a:p>
            <a:pPr algn="l" indent="0" marL="0">
              <a:lnSpc>
                <a:spcPts val="5550"/>
              </a:lnSpc>
              <a:buNone/>
            </a:pPr>
            <a:r>
              <a:rPr lang="en-US" sz="4450" dirty="0">
                <a:solidFill>
                  <a:srgbClr val="0C0D0F"/>
                </a:solidFill>
                <a:latin typeface="Inter" pitchFamily="34" charset="0"/>
                <a:ea typeface="Inter" pitchFamily="34" charset="-122"/>
                <a:cs typeface="Inter" pitchFamily="34" charset="-120"/>
              </a:rPr>
              <a:t>The Solution: AI-Powered Hybrid Search</a:t>
            </a:r>
            <a:endParaRPr lang="en-US" sz="4450" dirty="0"/>
          </a:p>
        </p:txBody>
      </p:sp>
      <p:sp>
        <p:nvSpPr>
          <p:cNvPr id="3" name="Text 1"/>
          <p:cNvSpPr/>
          <p:nvPr/>
        </p:nvSpPr>
        <p:spPr>
          <a:xfrm>
            <a:off x="793790" y="210443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Our AI Agent combines the best of both worlds to deliver superior real estate discovery.</a:t>
            </a:r>
            <a:endParaRPr lang="en-US" sz="1750" dirty="0"/>
          </a:p>
        </p:txBody>
      </p:sp>
      <p:sp>
        <p:nvSpPr>
          <p:cNvPr id="4" name="Text 2"/>
          <p:cNvSpPr/>
          <p:nvPr/>
        </p:nvSpPr>
        <p:spPr>
          <a:xfrm>
            <a:off x="1152763" y="4215408"/>
            <a:ext cx="3426262" cy="354330"/>
          </a:xfrm>
          <a:prstGeom prst="rect">
            <a:avLst/>
          </a:prstGeom>
          <a:noFill/>
          <a:ln/>
        </p:spPr>
        <p:txBody>
          <a:bodyPr wrap="none" lIns="0" tIns="0" rIns="0" bIns="0" rtlCol="0" anchor="t"/>
          <a:lstStyle/>
          <a:p>
            <a:pPr algn="r" indent="0" marL="0">
              <a:lnSpc>
                <a:spcPts val="2750"/>
              </a:lnSpc>
              <a:buNone/>
            </a:pPr>
            <a:r>
              <a:rPr lang="en-US" sz="2200" dirty="0">
                <a:solidFill>
                  <a:srgbClr val="55575A"/>
                </a:solidFill>
                <a:latin typeface="Inter" pitchFamily="34" charset="0"/>
                <a:ea typeface="Inter" pitchFamily="34" charset="-122"/>
                <a:cs typeface="Inter" pitchFamily="34" charset="-120"/>
              </a:rPr>
              <a:t>Semantic Search (Vector)</a:t>
            </a:r>
            <a:endParaRPr lang="en-US" sz="2200" dirty="0"/>
          </a:p>
        </p:txBody>
      </p:sp>
      <p:sp>
        <p:nvSpPr>
          <p:cNvPr id="5" name="Text 3"/>
          <p:cNvSpPr/>
          <p:nvPr/>
        </p:nvSpPr>
        <p:spPr>
          <a:xfrm>
            <a:off x="793790" y="4705826"/>
            <a:ext cx="3785235" cy="1088708"/>
          </a:xfrm>
          <a:prstGeom prst="rect">
            <a:avLst/>
          </a:prstGeom>
          <a:noFill/>
          <a:ln/>
        </p:spPr>
        <p:txBody>
          <a:bodyPr wrap="square" lIns="0" tIns="0" rIns="0" bIns="0" rtlCol="0" anchor="t"/>
          <a:lstStyle/>
          <a:p>
            <a:pPr algn="r" indent="0" marL="0">
              <a:lnSpc>
                <a:spcPts val="2850"/>
              </a:lnSpc>
              <a:buNone/>
            </a:pPr>
            <a:r>
              <a:rPr lang="en-US" sz="1750" dirty="0">
                <a:solidFill>
                  <a:srgbClr val="55575A"/>
                </a:solidFill>
                <a:latin typeface="Manrope" pitchFamily="34" charset="0"/>
                <a:ea typeface="Manrope" pitchFamily="34" charset="-122"/>
                <a:cs typeface="Manrope" pitchFamily="34" charset="-120"/>
              </a:rPr>
              <a:t>Understands the meaning and context of user preferences for intelligent matching.</a:t>
            </a:r>
            <a:endParaRPr lang="en-US" sz="1750" dirty="0"/>
          </a:p>
        </p:txBody>
      </p:sp>
      <p:pic>
        <p:nvPicPr>
          <p:cNvPr id="6" name="Image 0" descr="preencoded.png">    </p:cNvPr>
          <p:cNvPicPr>
            <a:picLocks noChangeAspect="1"/>
          </p:cNvPicPr>
          <p:nvPr/>
        </p:nvPicPr>
        <p:blipFill>
          <a:blip r:embed="rId1"/>
          <a:stretch>
            <a:fillRect/>
          </a:stretch>
        </p:blipFill>
        <p:spPr>
          <a:xfrm>
            <a:off x="5032653" y="2722483"/>
            <a:ext cx="4564975" cy="4564975"/>
          </a:xfrm>
          <a:prstGeom prst="rect">
            <a:avLst/>
          </a:prstGeom>
        </p:spPr>
      </p:pic>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47717" y="4835128"/>
            <a:ext cx="339328" cy="339328"/>
          </a:xfrm>
          <a:prstGeom prst="rect">
            <a:avLst/>
          </a:prstGeom>
        </p:spPr>
      </p:pic>
      <p:sp>
        <p:nvSpPr>
          <p:cNvPr id="8" name="Text 4"/>
          <p:cNvSpPr/>
          <p:nvPr/>
        </p:nvSpPr>
        <p:spPr>
          <a:xfrm>
            <a:off x="9937790" y="2900482"/>
            <a:ext cx="3671292" cy="354330"/>
          </a:xfrm>
          <a:prstGeom prst="rect">
            <a:avLst/>
          </a:prstGeom>
          <a:noFill/>
          <a:ln/>
        </p:spPr>
        <p:txBody>
          <a:bodyPr wrap="none" lIns="0" tIns="0" rIns="0" bIns="0" rtlCol="0" anchor="t"/>
          <a:lstStyle/>
          <a:p>
            <a:pPr algn="l" indent="0" marL="0">
              <a:lnSpc>
                <a:spcPts val="2750"/>
              </a:lnSpc>
              <a:buNone/>
            </a:pPr>
            <a:r>
              <a:rPr lang="en-US" sz="2200" dirty="0">
                <a:solidFill>
                  <a:srgbClr val="55575A"/>
                </a:solidFill>
                <a:latin typeface="Inter" pitchFamily="34" charset="0"/>
                <a:ea typeface="Inter" pitchFamily="34" charset="-122"/>
                <a:cs typeface="Inter" pitchFamily="34" charset="-120"/>
              </a:rPr>
              <a:t>Traditional Keyword Search</a:t>
            </a:r>
            <a:endParaRPr lang="en-US" sz="2200" dirty="0"/>
          </a:p>
        </p:txBody>
      </p:sp>
      <p:sp>
        <p:nvSpPr>
          <p:cNvPr id="9" name="Text 5"/>
          <p:cNvSpPr/>
          <p:nvPr/>
        </p:nvSpPr>
        <p:spPr>
          <a:xfrm>
            <a:off x="9937790" y="3390900"/>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Ensures precise retrieval of structured criteria and exact matches.</a:t>
            </a:r>
            <a:endParaRPr lang="en-US" sz="1750" dirty="0"/>
          </a:p>
        </p:txBody>
      </p:sp>
      <p:pic>
        <p:nvPicPr>
          <p:cNvPr id="10" name="Image 2" descr="preencoded.png">    </p:cNvPr>
          <p:cNvPicPr>
            <a:picLocks noChangeAspect="1"/>
          </p:cNvPicPr>
          <p:nvPr/>
        </p:nvPicPr>
        <p:blipFill>
          <a:blip r:embed="rId4"/>
          <a:stretch>
            <a:fillRect/>
          </a:stretch>
        </p:blipFill>
        <p:spPr>
          <a:xfrm>
            <a:off x="5032653" y="2722483"/>
            <a:ext cx="4564975" cy="4564975"/>
          </a:xfrm>
          <a:prstGeom prst="rect">
            <a:avLst/>
          </a:prstGeom>
        </p:spPr>
      </p:pic>
      <p:pic>
        <p:nvPicPr>
          <p:cNvPr id="11"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4326" y="3451503"/>
            <a:ext cx="339328" cy="339328"/>
          </a:xfrm>
          <a:prstGeom prst="rect">
            <a:avLst/>
          </a:prstGeom>
        </p:spPr>
      </p:pic>
      <p:sp>
        <p:nvSpPr>
          <p:cNvPr id="12" name="Text 6"/>
          <p:cNvSpPr/>
          <p:nvPr/>
        </p:nvSpPr>
        <p:spPr>
          <a:xfrm>
            <a:off x="9937790" y="5175885"/>
            <a:ext cx="3898821" cy="708660"/>
          </a:xfrm>
          <a:prstGeom prst="rect">
            <a:avLst/>
          </a:prstGeom>
          <a:noFill/>
          <a:ln/>
        </p:spPr>
        <p:txBody>
          <a:bodyPr wrap="square" lIns="0" tIns="0" rIns="0" bIns="0" rtlCol="0" anchor="t"/>
          <a:lstStyle/>
          <a:p>
            <a:pPr algn="l" indent="0" marL="0">
              <a:lnSpc>
                <a:spcPts val="2750"/>
              </a:lnSpc>
              <a:buNone/>
            </a:pPr>
            <a:r>
              <a:rPr lang="en-US" sz="2200" dirty="0">
                <a:solidFill>
                  <a:srgbClr val="55575A"/>
                </a:solidFill>
                <a:latin typeface="Inter" pitchFamily="34" charset="0"/>
                <a:ea typeface="Inter" pitchFamily="34" charset="-122"/>
                <a:cs typeface="Inter" pitchFamily="34" charset="-120"/>
              </a:rPr>
              <a:t>LLM Conversational Interface</a:t>
            </a:r>
            <a:endParaRPr lang="en-US" sz="2200" dirty="0"/>
          </a:p>
        </p:txBody>
      </p:sp>
      <p:sp>
        <p:nvSpPr>
          <p:cNvPr id="13" name="Text 7"/>
          <p:cNvSpPr/>
          <p:nvPr/>
        </p:nvSpPr>
        <p:spPr>
          <a:xfrm>
            <a:off x="9937790" y="6020633"/>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Engages users in natural language, enabling intuitive interaction and refinement.</a:t>
            </a:r>
            <a:endParaRPr lang="en-US" sz="1750" dirty="0"/>
          </a:p>
        </p:txBody>
      </p:sp>
      <p:pic>
        <p:nvPicPr>
          <p:cNvPr id="14" name="Image 4" descr="preencoded.png">    </p:cNvPr>
          <p:cNvPicPr>
            <a:picLocks noChangeAspect="1"/>
          </p:cNvPicPr>
          <p:nvPr/>
        </p:nvPicPr>
        <p:blipFill>
          <a:blip r:embed="rId7"/>
          <a:stretch>
            <a:fillRect/>
          </a:stretch>
        </p:blipFill>
        <p:spPr>
          <a:xfrm>
            <a:off x="5032653" y="2722483"/>
            <a:ext cx="4564975" cy="4564975"/>
          </a:xfrm>
          <a:prstGeom prst="rect">
            <a:avLst/>
          </a:prstGeom>
        </p:spPr>
      </p:pic>
      <p:pic>
        <p:nvPicPr>
          <p:cNvPr id="15"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44326" y="6218753"/>
            <a:ext cx="339328" cy="3393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22114"/>
            <a:ext cx="7457956" cy="708779"/>
          </a:xfrm>
          <a:prstGeom prst="rect">
            <a:avLst/>
          </a:prstGeom>
          <a:noFill/>
          <a:ln/>
        </p:spPr>
        <p:txBody>
          <a:bodyPr wrap="none" lIns="0" tIns="0" rIns="0" bIns="0" rtlCol="0" anchor="t"/>
          <a:lstStyle/>
          <a:p>
            <a:pPr algn="l" indent="0" marL="0">
              <a:lnSpc>
                <a:spcPts val="5550"/>
              </a:lnSpc>
              <a:buNone/>
            </a:pPr>
            <a:r>
              <a:rPr lang="en-US" sz="4450" dirty="0">
                <a:solidFill>
                  <a:srgbClr val="0C0D0F"/>
                </a:solidFill>
                <a:latin typeface="Inter" pitchFamily="34" charset="0"/>
                <a:ea typeface="Inter" pitchFamily="34" charset="-122"/>
                <a:cs typeface="Inter" pitchFamily="34" charset="-120"/>
              </a:rPr>
              <a:t>Core Technical Architecture</a:t>
            </a:r>
            <a:endParaRPr lang="en-US" sz="4450" dirty="0"/>
          </a:p>
        </p:txBody>
      </p:sp>
      <p:pic>
        <p:nvPicPr>
          <p:cNvPr id="3" name="Image 0" descr="preencoded.png">    </p:cNvPr>
          <p:cNvPicPr>
            <a:picLocks noChangeAspect="1"/>
          </p:cNvPicPr>
          <p:nvPr/>
        </p:nvPicPr>
        <p:blipFill>
          <a:blip r:embed="rId1"/>
          <a:stretch>
            <a:fillRect/>
          </a:stretch>
        </p:blipFill>
        <p:spPr>
          <a:xfrm>
            <a:off x="2243852" y="1884521"/>
            <a:ext cx="10142696" cy="4642009"/>
          </a:xfrm>
          <a:prstGeom prst="rect">
            <a:avLst/>
          </a:prstGeom>
        </p:spPr>
      </p:pic>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91188" y="3043506"/>
            <a:ext cx="652132" cy="652133"/>
          </a:xfrm>
          <a:prstGeom prst="rect">
            <a:avLst/>
          </a:prstGeom>
        </p:spPr>
      </p:pic>
      <p:sp>
        <p:nvSpPr>
          <p:cNvPr id="5" name="Text 1"/>
          <p:cNvSpPr/>
          <p:nvPr/>
        </p:nvSpPr>
        <p:spPr>
          <a:xfrm>
            <a:off x="10010178" y="5424199"/>
            <a:ext cx="1904228" cy="366825"/>
          </a:xfrm>
          <a:prstGeom prst="rect">
            <a:avLst/>
          </a:prstGeom>
          <a:noFill/>
          <a:ln/>
        </p:spPr>
        <p:txBody>
          <a:bodyPr wrap="none" lIns="0" tIns="0" rIns="0" bIns="0" rtlCol="0" anchor="t"/>
          <a:lstStyle/>
          <a:p>
            <a:pPr algn="ctr" indent="0" marL="0">
              <a:lnSpc>
                <a:spcPts val="2850"/>
              </a:lnSpc>
              <a:buNone/>
            </a:pPr>
            <a:r>
              <a:rPr lang="en-US" sz="2300" dirty="0">
                <a:solidFill>
                  <a:srgbClr val="55575A"/>
                </a:solidFill>
                <a:latin typeface="Inter" pitchFamily="34" charset="0"/>
                <a:ea typeface="Inter" pitchFamily="34" charset="-122"/>
                <a:cs typeface="Inter" pitchFamily="34" charset="-120"/>
              </a:rPr>
              <a:t>Vector DB</a:t>
            </a:r>
            <a:endParaRPr lang="en-US" sz="2300" dirty="0"/>
          </a:p>
        </p:txBody>
      </p:sp>
      <p:pic>
        <p:nvPicPr>
          <p:cNvPr id="6"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03771" y="3044729"/>
            <a:ext cx="652132" cy="652133"/>
          </a:xfrm>
          <a:prstGeom prst="rect">
            <a:avLst/>
          </a:prstGeom>
        </p:spPr>
      </p:pic>
      <p:sp>
        <p:nvSpPr>
          <p:cNvPr id="7" name="Text 2"/>
          <p:cNvSpPr/>
          <p:nvPr/>
        </p:nvSpPr>
        <p:spPr>
          <a:xfrm>
            <a:off x="7610329" y="5424199"/>
            <a:ext cx="1904228" cy="366825"/>
          </a:xfrm>
          <a:prstGeom prst="rect">
            <a:avLst/>
          </a:prstGeom>
          <a:noFill/>
          <a:ln/>
        </p:spPr>
        <p:txBody>
          <a:bodyPr wrap="none" lIns="0" tIns="0" rIns="0" bIns="0" rtlCol="0" anchor="t"/>
          <a:lstStyle/>
          <a:p>
            <a:pPr algn="ctr" indent="0" marL="0">
              <a:lnSpc>
                <a:spcPts val="2850"/>
              </a:lnSpc>
              <a:buNone/>
            </a:pPr>
            <a:r>
              <a:rPr lang="en-US" sz="2300" dirty="0">
                <a:solidFill>
                  <a:srgbClr val="55575A"/>
                </a:solidFill>
                <a:latin typeface="Inter" pitchFamily="34" charset="0"/>
                <a:ea typeface="Inter" pitchFamily="34" charset="-122"/>
                <a:cs typeface="Inter" pitchFamily="34" charset="-120"/>
              </a:rPr>
              <a:t>LLM Agent</a:t>
            </a:r>
            <a:endParaRPr lang="en-US" sz="2300" dirty="0"/>
          </a:p>
        </p:txBody>
      </p:sp>
      <p:pic>
        <p:nvPicPr>
          <p:cNvPr id="8"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6964" y="3044729"/>
            <a:ext cx="652133" cy="652133"/>
          </a:xfrm>
          <a:prstGeom prst="rect">
            <a:avLst/>
          </a:prstGeom>
        </p:spPr>
      </p:pic>
      <p:sp>
        <p:nvSpPr>
          <p:cNvPr id="9" name="Text 3"/>
          <p:cNvSpPr/>
          <p:nvPr/>
        </p:nvSpPr>
        <p:spPr>
          <a:xfrm>
            <a:off x="5223523" y="5240786"/>
            <a:ext cx="1904228" cy="733650"/>
          </a:xfrm>
          <a:prstGeom prst="rect">
            <a:avLst/>
          </a:prstGeom>
          <a:noFill/>
          <a:ln/>
        </p:spPr>
        <p:txBody>
          <a:bodyPr wrap="square" lIns="0" tIns="0" rIns="0" bIns="0" rtlCol="0" anchor="t"/>
          <a:lstStyle/>
          <a:p>
            <a:pPr algn="ctr" indent="0" marL="0">
              <a:lnSpc>
                <a:spcPts val="2850"/>
              </a:lnSpc>
              <a:buNone/>
            </a:pPr>
            <a:r>
              <a:rPr lang="en-US" sz="2300" dirty="0">
                <a:solidFill>
                  <a:srgbClr val="55575A"/>
                </a:solidFill>
                <a:latin typeface="Inter" pitchFamily="34" charset="0"/>
                <a:ea typeface="Inter" pitchFamily="34" charset="-122"/>
                <a:cs typeface="Inter" pitchFamily="34" charset="-120"/>
              </a:rPr>
              <a:t>Hybrid Search</a:t>
            </a:r>
            <a:endParaRPr lang="en-US" sz="2300" dirty="0"/>
          </a:p>
        </p:txBody>
      </p:sp>
      <p:pic>
        <p:nvPicPr>
          <p:cNvPr id="10"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17115" y="3044729"/>
            <a:ext cx="652133" cy="652133"/>
          </a:xfrm>
          <a:prstGeom prst="rect">
            <a:avLst/>
          </a:prstGeom>
        </p:spPr>
      </p:pic>
      <p:sp>
        <p:nvSpPr>
          <p:cNvPr id="11" name="Text 4"/>
          <p:cNvSpPr/>
          <p:nvPr/>
        </p:nvSpPr>
        <p:spPr>
          <a:xfrm>
            <a:off x="2784546" y="5424199"/>
            <a:ext cx="1904228" cy="366825"/>
          </a:xfrm>
          <a:prstGeom prst="rect">
            <a:avLst/>
          </a:prstGeom>
          <a:noFill/>
          <a:ln/>
        </p:spPr>
        <p:txBody>
          <a:bodyPr wrap="none" lIns="0" tIns="0" rIns="0" bIns="0" rtlCol="0" anchor="t"/>
          <a:lstStyle/>
          <a:p>
            <a:pPr algn="ctr" indent="0" marL="0">
              <a:lnSpc>
                <a:spcPts val="2850"/>
              </a:lnSpc>
              <a:buNone/>
            </a:pPr>
            <a:r>
              <a:rPr lang="en-US" sz="2300" dirty="0">
                <a:solidFill>
                  <a:srgbClr val="55575A"/>
                </a:solidFill>
                <a:latin typeface="Inter" pitchFamily="34" charset="0"/>
                <a:ea typeface="Inter" pitchFamily="34" charset="-122"/>
                <a:cs typeface="Inter" pitchFamily="34" charset="-120"/>
              </a:rPr>
              <a:t>Input Layer</a:t>
            </a:r>
            <a:endParaRPr lang="en-US" sz="2300" dirty="0"/>
          </a:p>
        </p:txBody>
      </p:sp>
      <p:sp>
        <p:nvSpPr>
          <p:cNvPr id="12" name="Text 5"/>
          <p:cNvSpPr/>
          <p:nvPr/>
        </p:nvSpPr>
        <p:spPr>
          <a:xfrm>
            <a:off x="793790" y="6781681"/>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This robust architecture ensures high-precision retrieval and user-friendly insights, transforming raw data into actionable information.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3548" y="581978"/>
            <a:ext cx="6798350" cy="593288"/>
          </a:xfrm>
          <a:prstGeom prst="rect">
            <a:avLst/>
          </a:prstGeom>
          <a:noFill/>
          <a:ln/>
        </p:spPr>
        <p:txBody>
          <a:bodyPr wrap="none" lIns="0" tIns="0" rIns="0" bIns="0" rtlCol="0" anchor="t"/>
          <a:lstStyle/>
          <a:p>
            <a:pPr algn="l" indent="0" marL="0">
              <a:lnSpc>
                <a:spcPts val="4650"/>
              </a:lnSpc>
              <a:buNone/>
            </a:pPr>
            <a:r>
              <a:rPr lang="en-US" sz="3700" dirty="0">
                <a:solidFill>
                  <a:srgbClr val="0C0D0F"/>
                </a:solidFill>
                <a:latin typeface="Inter" pitchFamily="34" charset="0"/>
                <a:ea typeface="Inter" pitchFamily="34" charset="-122"/>
                <a:cs typeface="Inter" pitchFamily="34" charset="-120"/>
              </a:rPr>
              <a:t>Intuitive User Experience Flow</a:t>
            </a:r>
            <a:endParaRPr lang="en-US" sz="3700" dirty="0"/>
          </a:p>
        </p:txBody>
      </p:sp>
      <p:sp>
        <p:nvSpPr>
          <p:cNvPr id="3" name="Text 1"/>
          <p:cNvSpPr/>
          <p:nvPr/>
        </p:nvSpPr>
        <p:spPr>
          <a:xfrm>
            <a:off x="763548" y="1493163"/>
            <a:ext cx="13103185" cy="279083"/>
          </a:xfrm>
          <a:prstGeom prst="rect">
            <a:avLst/>
          </a:prstGeom>
          <a:noFill/>
          <a:ln/>
        </p:spPr>
        <p:txBody>
          <a:bodyPr wrap="none" lIns="0" tIns="0" rIns="0" bIns="0" rtlCol="0" anchor="t"/>
          <a:lstStyle/>
          <a:p>
            <a:pPr algn="l" indent="0" marL="0">
              <a:lnSpc>
                <a:spcPts val="2150"/>
              </a:lnSpc>
              <a:buNone/>
            </a:pPr>
            <a:r>
              <a:rPr lang="en-US" sz="1450" dirty="0">
                <a:solidFill>
                  <a:srgbClr val="55575A"/>
                </a:solidFill>
                <a:latin typeface="Manrope" pitchFamily="34" charset="0"/>
                <a:ea typeface="Manrope" pitchFamily="34" charset="-122"/>
                <a:cs typeface="Manrope" pitchFamily="34" charset="-120"/>
              </a:rPr>
              <a:t>From query to recommendation, our system guides users seamlessly to their ideal property.</a:t>
            </a:r>
            <a:endParaRPr lang="en-US" sz="1450" dirty="0"/>
          </a:p>
        </p:txBody>
      </p:sp>
      <p:pic>
        <p:nvPicPr>
          <p:cNvPr id="4" name="Image 0" descr="preencoded.png">    </p:cNvPr>
          <p:cNvPicPr>
            <a:picLocks noChangeAspect="1"/>
          </p:cNvPicPr>
          <p:nvPr/>
        </p:nvPicPr>
        <p:blipFill>
          <a:blip r:embed="rId1"/>
          <a:stretch>
            <a:fillRect/>
          </a:stretch>
        </p:blipFill>
        <p:spPr>
          <a:xfrm>
            <a:off x="763548" y="1951077"/>
            <a:ext cx="949404" cy="1139309"/>
          </a:xfrm>
          <a:prstGeom prst="rect">
            <a:avLst/>
          </a:prstGeom>
        </p:spPr>
      </p:pic>
      <p:sp>
        <p:nvSpPr>
          <p:cNvPr id="5" name="Text 2"/>
          <p:cNvSpPr/>
          <p:nvPr/>
        </p:nvSpPr>
        <p:spPr>
          <a:xfrm>
            <a:off x="1871901" y="2140863"/>
            <a:ext cx="2373749" cy="296704"/>
          </a:xfrm>
          <a:prstGeom prst="rect">
            <a:avLst/>
          </a:prstGeom>
          <a:noFill/>
          <a:ln/>
        </p:spPr>
        <p:txBody>
          <a:bodyPr wrap="none" lIns="0" tIns="0" rIns="0" bIns="0" rtlCol="0" anchor="t"/>
          <a:lstStyle/>
          <a:p>
            <a:pPr algn="l" indent="0" marL="0">
              <a:lnSpc>
                <a:spcPts val="2300"/>
              </a:lnSpc>
              <a:buNone/>
            </a:pPr>
            <a:r>
              <a:rPr lang="en-US" sz="1850" dirty="0">
                <a:solidFill>
                  <a:srgbClr val="55575A"/>
                </a:solidFill>
                <a:latin typeface="Inter" pitchFamily="34" charset="0"/>
                <a:ea typeface="Inter" pitchFamily="34" charset="-122"/>
                <a:cs typeface="Inter" pitchFamily="34" charset="-120"/>
              </a:rPr>
              <a:t>Natural Query</a:t>
            </a:r>
            <a:endParaRPr lang="en-US" sz="1850" dirty="0"/>
          </a:p>
        </p:txBody>
      </p:sp>
      <p:sp>
        <p:nvSpPr>
          <p:cNvPr id="6" name="Text 3"/>
          <p:cNvSpPr/>
          <p:nvPr/>
        </p:nvSpPr>
        <p:spPr>
          <a:xfrm>
            <a:off x="1871901" y="2532936"/>
            <a:ext cx="11994833" cy="279083"/>
          </a:xfrm>
          <a:prstGeom prst="rect">
            <a:avLst/>
          </a:prstGeom>
          <a:noFill/>
          <a:ln/>
        </p:spPr>
        <p:txBody>
          <a:bodyPr wrap="none" lIns="0" tIns="0" rIns="0" bIns="0" rtlCol="0" anchor="t"/>
          <a:lstStyle/>
          <a:p>
            <a:pPr algn="l" indent="0" marL="0">
              <a:lnSpc>
                <a:spcPts val="2150"/>
              </a:lnSpc>
              <a:buNone/>
            </a:pPr>
            <a:r>
              <a:rPr lang="en-US" sz="1450" dirty="0">
                <a:solidFill>
                  <a:srgbClr val="55575A"/>
                </a:solidFill>
                <a:latin typeface="Manrope" pitchFamily="34" charset="0"/>
                <a:ea typeface="Manrope" pitchFamily="34" charset="-122"/>
                <a:cs typeface="Manrope" pitchFamily="34" charset="-120"/>
              </a:rPr>
              <a:t>Users articulate preferences in natural language.</a:t>
            </a:r>
            <a:endParaRPr lang="en-US" sz="1450" dirty="0"/>
          </a:p>
        </p:txBody>
      </p:sp>
      <p:pic>
        <p:nvPicPr>
          <p:cNvPr id="7" name="Image 1" descr="preencoded.png">    </p:cNvPr>
          <p:cNvPicPr>
            <a:picLocks noChangeAspect="1"/>
          </p:cNvPicPr>
          <p:nvPr/>
        </p:nvPicPr>
        <p:blipFill>
          <a:blip r:embed="rId2"/>
          <a:stretch>
            <a:fillRect/>
          </a:stretch>
        </p:blipFill>
        <p:spPr>
          <a:xfrm>
            <a:off x="763548" y="3090386"/>
            <a:ext cx="949404" cy="1139309"/>
          </a:xfrm>
          <a:prstGeom prst="rect">
            <a:avLst/>
          </a:prstGeom>
        </p:spPr>
      </p:pic>
      <p:sp>
        <p:nvSpPr>
          <p:cNvPr id="8" name="Text 4"/>
          <p:cNvSpPr/>
          <p:nvPr/>
        </p:nvSpPr>
        <p:spPr>
          <a:xfrm>
            <a:off x="1871901" y="3280172"/>
            <a:ext cx="2373749" cy="296704"/>
          </a:xfrm>
          <a:prstGeom prst="rect">
            <a:avLst/>
          </a:prstGeom>
          <a:noFill/>
          <a:ln/>
        </p:spPr>
        <p:txBody>
          <a:bodyPr wrap="none" lIns="0" tIns="0" rIns="0" bIns="0" rtlCol="0" anchor="t"/>
          <a:lstStyle/>
          <a:p>
            <a:pPr algn="l" indent="0" marL="0">
              <a:lnSpc>
                <a:spcPts val="2300"/>
              </a:lnSpc>
              <a:buNone/>
            </a:pPr>
            <a:r>
              <a:rPr lang="en-US" sz="1850" dirty="0">
                <a:solidFill>
                  <a:srgbClr val="55575A"/>
                </a:solidFill>
                <a:latin typeface="Inter" pitchFamily="34" charset="0"/>
                <a:ea typeface="Inter" pitchFamily="34" charset="-122"/>
                <a:cs typeface="Inter" pitchFamily="34" charset="-120"/>
              </a:rPr>
              <a:t>Hybrid Analysis</a:t>
            </a:r>
            <a:endParaRPr lang="en-US" sz="1850" dirty="0"/>
          </a:p>
        </p:txBody>
      </p:sp>
      <p:sp>
        <p:nvSpPr>
          <p:cNvPr id="9" name="Text 5"/>
          <p:cNvSpPr/>
          <p:nvPr/>
        </p:nvSpPr>
        <p:spPr>
          <a:xfrm>
            <a:off x="1871901" y="3672245"/>
            <a:ext cx="11994833" cy="279083"/>
          </a:xfrm>
          <a:prstGeom prst="rect">
            <a:avLst/>
          </a:prstGeom>
          <a:noFill/>
          <a:ln/>
        </p:spPr>
        <p:txBody>
          <a:bodyPr wrap="none" lIns="0" tIns="0" rIns="0" bIns="0" rtlCol="0" anchor="t"/>
          <a:lstStyle/>
          <a:p>
            <a:pPr algn="l" indent="0" marL="0">
              <a:lnSpc>
                <a:spcPts val="2150"/>
              </a:lnSpc>
              <a:buNone/>
            </a:pPr>
            <a:r>
              <a:rPr lang="en-US" sz="1450" dirty="0">
                <a:solidFill>
                  <a:srgbClr val="55575A"/>
                </a:solidFill>
                <a:latin typeface="Manrope" pitchFamily="34" charset="0"/>
                <a:ea typeface="Manrope" pitchFamily="34" charset="-122"/>
                <a:cs typeface="Manrope" pitchFamily="34" charset="-120"/>
              </a:rPr>
              <a:t>System processes query using semantic and keyword search.</a:t>
            </a:r>
            <a:endParaRPr lang="en-US" sz="1450" dirty="0"/>
          </a:p>
        </p:txBody>
      </p:sp>
      <p:pic>
        <p:nvPicPr>
          <p:cNvPr id="10" name="Image 2" descr="preencoded.png">    </p:cNvPr>
          <p:cNvPicPr>
            <a:picLocks noChangeAspect="1"/>
          </p:cNvPicPr>
          <p:nvPr/>
        </p:nvPicPr>
        <p:blipFill>
          <a:blip r:embed="rId3"/>
          <a:stretch>
            <a:fillRect/>
          </a:stretch>
        </p:blipFill>
        <p:spPr>
          <a:xfrm>
            <a:off x="763548" y="4229695"/>
            <a:ext cx="949404" cy="1139309"/>
          </a:xfrm>
          <a:prstGeom prst="rect">
            <a:avLst/>
          </a:prstGeom>
        </p:spPr>
      </p:pic>
      <p:sp>
        <p:nvSpPr>
          <p:cNvPr id="11" name="Text 6"/>
          <p:cNvSpPr/>
          <p:nvPr/>
        </p:nvSpPr>
        <p:spPr>
          <a:xfrm>
            <a:off x="1871901" y="4419481"/>
            <a:ext cx="2373749" cy="296704"/>
          </a:xfrm>
          <a:prstGeom prst="rect">
            <a:avLst/>
          </a:prstGeom>
          <a:noFill/>
          <a:ln/>
        </p:spPr>
        <p:txBody>
          <a:bodyPr wrap="none" lIns="0" tIns="0" rIns="0" bIns="0" rtlCol="0" anchor="t"/>
          <a:lstStyle/>
          <a:p>
            <a:pPr algn="l" indent="0" marL="0">
              <a:lnSpc>
                <a:spcPts val="2300"/>
              </a:lnSpc>
              <a:buNone/>
            </a:pPr>
            <a:r>
              <a:rPr lang="en-US" sz="1850" dirty="0">
                <a:solidFill>
                  <a:srgbClr val="55575A"/>
                </a:solidFill>
                <a:latin typeface="Inter" pitchFamily="34" charset="0"/>
                <a:ea typeface="Inter" pitchFamily="34" charset="-122"/>
                <a:cs typeface="Inter" pitchFamily="34" charset="-120"/>
              </a:rPr>
              <a:t>Top Matches</a:t>
            </a:r>
            <a:endParaRPr lang="en-US" sz="1850" dirty="0"/>
          </a:p>
        </p:txBody>
      </p:sp>
      <p:sp>
        <p:nvSpPr>
          <p:cNvPr id="12" name="Text 7"/>
          <p:cNvSpPr/>
          <p:nvPr/>
        </p:nvSpPr>
        <p:spPr>
          <a:xfrm>
            <a:off x="1871901" y="4811554"/>
            <a:ext cx="11994833" cy="279083"/>
          </a:xfrm>
          <a:prstGeom prst="rect">
            <a:avLst/>
          </a:prstGeom>
          <a:noFill/>
          <a:ln/>
        </p:spPr>
        <p:txBody>
          <a:bodyPr wrap="none" lIns="0" tIns="0" rIns="0" bIns="0" rtlCol="0" anchor="t"/>
          <a:lstStyle/>
          <a:p>
            <a:pPr algn="l" indent="0" marL="0">
              <a:lnSpc>
                <a:spcPts val="2150"/>
              </a:lnSpc>
              <a:buNone/>
            </a:pPr>
            <a:r>
              <a:rPr lang="en-US" sz="1450" dirty="0">
                <a:solidFill>
                  <a:srgbClr val="55575A"/>
                </a:solidFill>
                <a:latin typeface="Manrope" pitchFamily="34" charset="0"/>
                <a:ea typeface="Manrope" pitchFamily="34" charset="-122"/>
                <a:cs typeface="Manrope" pitchFamily="34" charset="-120"/>
              </a:rPr>
              <a:t>Presents highly relevant property listings.</a:t>
            </a:r>
            <a:endParaRPr lang="en-US" sz="1450" dirty="0"/>
          </a:p>
        </p:txBody>
      </p:sp>
      <p:pic>
        <p:nvPicPr>
          <p:cNvPr id="13" name="Image 3" descr="preencoded.png">    </p:cNvPr>
          <p:cNvPicPr>
            <a:picLocks noChangeAspect="1"/>
          </p:cNvPicPr>
          <p:nvPr/>
        </p:nvPicPr>
        <p:blipFill>
          <a:blip r:embed="rId4"/>
          <a:stretch>
            <a:fillRect/>
          </a:stretch>
        </p:blipFill>
        <p:spPr>
          <a:xfrm>
            <a:off x="763548" y="5369004"/>
            <a:ext cx="949404" cy="1139309"/>
          </a:xfrm>
          <a:prstGeom prst="rect">
            <a:avLst/>
          </a:prstGeom>
        </p:spPr>
      </p:pic>
      <p:sp>
        <p:nvSpPr>
          <p:cNvPr id="14" name="Text 8"/>
          <p:cNvSpPr/>
          <p:nvPr/>
        </p:nvSpPr>
        <p:spPr>
          <a:xfrm>
            <a:off x="1871901" y="5558790"/>
            <a:ext cx="2520077" cy="296704"/>
          </a:xfrm>
          <a:prstGeom prst="rect">
            <a:avLst/>
          </a:prstGeom>
          <a:noFill/>
          <a:ln/>
        </p:spPr>
        <p:txBody>
          <a:bodyPr wrap="none" lIns="0" tIns="0" rIns="0" bIns="0" rtlCol="0" anchor="t"/>
          <a:lstStyle/>
          <a:p>
            <a:pPr algn="l" indent="0" marL="0">
              <a:lnSpc>
                <a:spcPts val="2300"/>
              </a:lnSpc>
              <a:buNone/>
            </a:pPr>
            <a:r>
              <a:rPr lang="en-US" sz="1850" dirty="0">
                <a:solidFill>
                  <a:srgbClr val="55575A"/>
                </a:solidFill>
                <a:latin typeface="Inter" pitchFamily="34" charset="0"/>
                <a:ea typeface="Inter" pitchFamily="34" charset="-122"/>
                <a:cs typeface="Inter" pitchFamily="34" charset="-120"/>
              </a:rPr>
              <a:t>Interactive Refinement</a:t>
            </a:r>
            <a:endParaRPr lang="en-US" sz="1850" dirty="0"/>
          </a:p>
        </p:txBody>
      </p:sp>
      <p:sp>
        <p:nvSpPr>
          <p:cNvPr id="15" name="Text 9"/>
          <p:cNvSpPr/>
          <p:nvPr/>
        </p:nvSpPr>
        <p:spPr>
          <a:xfrm>
            <a:off x="1871901" y="5950863"/>
            <a:ext cx="11994833" cy="279083"/>
          </a:xfrm>
          <a:prstGeom prst="rect">
            <a:avLst/>
          </a:prstGeom>
          <a:noFill/>
          <a:ln/>
        </p:spPr>
        <p:txBody>
          <a:bodyPr wrap="none" lIns="0" tIns="0" rIns="0" bIns="0" rtlCol="0" anchor="t"/>
          <a:lstStyle/>
          <a:p>
            <a:pPr algn="l" indent="0" marL="0">
              <a:lnSpc>
                <a:spcPts val="2150"/>
              </a:lnSpc>
              <a:buNone/>
            </a:pPr>
            <a:r>
              <a:rPr lang="en-US" sz="1450" dirty="0">
                <a:solidFill>
                  <a:srgbClr val="55575A"/>
                </a:solidFill>
                <a:latin typeface="Manrope" pitchFamily="34" charset="0"/>
                <a:ea typeface="Manrope" pitchFamily="34" charset="-122"/>
                <a:cs typeface="Manrope" pitchFamily="34" charset="-120"/>
              </a:rPr>
              <a:t>Users clarify needs via conversational interface.</a:t>
            </a:r>
            <a:endParaRPr lang="en-US" sz="1450" dirty="0"/>
          </a:p>
        </p:txBody>
      </p:sp>
      <p:pic>
        <p:nvPicPr>
          <p:cNvPr id="16" name="Image 4" descr="preencoded.png">    </p:cNvPr>
          <p:cNvPicPr>
            <a:picLocks noChangeAspect="1"/>
          </p:cNvPicPr>
          <p:nvPr/>
        </p:nvPicPr>
        <p:blipFill>
          <a:blip r:embed="rId5"/>
          <a:stretch>
            <a:fillRect/>
          </a:stretch>
        </p:blipFill>
        <p:spPr>
          <a:xfrm>
            <a:off x="763548" y="6508313"/>
            <a:ext cx="949404" cy="1139309"/>
          </a:xfrm>
          <a:prstGeom prst="rect">
            <a:avLst/>
          </a:prstGeom>
        </p:spPr>
      </p:pic>
      <p:sp>
        <p:nvSpPr>
          <p:cNvPr id="17" name="Text 10"/>
          <p:cNvSpPr/>
          <p:nvPr/>
        </p:nvSpPr>
        <p:spPr>
          <a:xfrm>
            <a:off x="1871901" y="6698099"/>
            <a:ext cx="3004542" cy="296704"/>
          </a:xfrm>
          <a:prstGeom prst="rect">
            <a:avLst/>
          </a:prstGeom>
          <a:noFill/>
          <a:ln/>
        </p:spPr>
        <p:txBody>
          <a:bodyPr wrap="none" lIns="0" tIns="0" rIns="0" bIns="0" rtlCol="0" anchor="t"/>
          <a:lstStyle/>
          <a:p>
            <a:pPr algn="l" indent="0" marL="0">
              <a:lnSpc>
                <a:spcPts val="2300"/>
              </a:lnSpc>
              <a:buNone/>
            </a:pPr>
            <a:r>
              <a:rPr lang="en-US" sz="1850" dirty="0">
                <a:solidFill>
                  <a:srgbClr val="55575A"/>
                </a:solidFill>
                <a:latin typeface="Inter" pitchFamily="34" charset="0"/>
                <a:ea typeface="Inter" pitchFamily="34" charset="-122"/>
                <a:cs typeface="Inter" pitchFamily="34" charset="-120"/>
              </a:rPr>
              <a:t>Refined Recommendations</a:t>
            </a:r>
            <a:endParaRPr lang="en-US" sz="1850" dirty="0"/>
          </a:p>
        </p:txBody>
      </p:sp>
      <p:sp>
        <p:nvSpPr>
          <p:cNvPr id="18" name="Text 11"/>
          <p:cNvSpPr/>
          <p:nvPr/>
        </p:nvSpPr>
        <p:spPr>
          <a:xfrm>
            <a:off x="1871901" y="7090172"/>
            <a:ext cx="11994833" cy="279083"/>
          </a:xfrm>
          <a:prstGeom prst="rect">
            <a:avLst/>
          </a:prstGeom>
          <a:noFill/>
          <a:ln/>
        </p:spPr>
        <p:txBody>
          <a:bodyPr wrap="none" lIns="0" tIns="0" rIns="0" bIns="0" rtlCol="0" anchor="t"/>
          <a:lstStyle/>
          <a:p>
            <a:pPr algn="l" indent="0" marL="0">
              <a:lnSpc>
                <a:spcPts val="2150"/>
              </a:lnSpc>
              <a:buNone/>
            </a:pPr>
            <a:r>
              <a:rPr lang="en-US" sz="1450" dirty="0">
                <a:solidFill>
                  <a:srgbClr val="55575A"/>
                </a:solidFill>
                <a:latin typeface="Manrope" pitchFamily="34" charset="0"/>
                <a:ea typeface="Manrope" pitchFamily="34" charset="-122"/>
                <a:cs typeface="Manrope" pitchFamily="34" charset="-120"/>
              </a:rPr>
              <a:t>Delivers precise, personalized property suggestions.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93351"/>
            <a:ext cx="8627388" cy="708779"/>
          </a:xfrm>
          <a:prstGeom prst="rect">
            <a:avLst/>
          </a:prstGeom>
          <a:noFill/>
          <a:ln/>
        </p:spPr>
        <p:txBody>
          <a:bodyPr wrap="none" lIns="0" tIns="0" rIns="0" bIns="0" rtlCol="0" anchor="t"/>
          <a:lstStyle/>
          <a:p>
            <a:pPr algn="l" indent="0" marL="0">
              <a:lnSpc>
                <a:spcPts val="5550"/>
              </a:lnSpc>
              <a:buNone/>
            </a:pPr>
            <a:r>
              <a:rPr lang="en-US" sz="4450" dirty="0">
                <a:solidFill>
                  <a:srgbClr val="0C0D0F"/>
                </a:solidFill>
                <a:latin typeface="Inter" pitchFamily="34" charset="0"/>
                <a:ea typeface="Inter" pitchFamily="34" charset="-122"/>
                <a:cs typeface="Inter" pitchFamily="34" charset="-120"/>
              </a:rPr>
              <a:t>Driving Business Value &amp; Impact</a:t>
            </a:r>
            <a:endParaRPr lang="en-US" sz="4450" dirty="0"/>
          </a:p>
        </p:txBody>
      </p:sp>
      <p:sp>
        <p:nvSpPr>
          <p:cNvPr id="3" name="Text 1"/>
          <p:cNvSpPr/>
          <p:nvPr/>
        </p:nvSpPr>
        <p:spPr>
          <a:xfrm>
            <a:off x="793790" y="225575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Our AI-powered hybrid search translates directly into measurable business benefits.</a:t>
            </a:r>
            <a:endParaRPr lang="en-US" sz="1750" dirty="0"/>
          </a:p>
        </p:txBody>
      </p:sp>
      <p:sp>
        <p:nvSpPr>
          <p:cNvPr id="4" name="Shape 2"/>
          <p:cNvSpPr/>
          <p:nvPr/>
        </p:nvSpPr>
        <p:spPr>
          <a:xfrm>
            <a:off x="793790" y="3213973"/>
            <a:ext cx="6407944" cy="1677591"/>
          </a:xfrm>
          <a:prstGeom prst="roundRect">
            <a:avLst>
              <a:gd name="adj" fmla="val 8721"/>
            </a:avLst>
          </a:prstGeom>
          <a:solidFill>
            <a:srgbClr val="FFFFFF"/>
          </a:solidFill>
          <a:ln/>
        </p:spPr>
      </p:sp>
      <p:sp>
        <p:nvSpPr>
          <p:cNvPr id="5" name="Shape 3"/>
          <p:cNvSpPr/>
          <p:nvPr/>
        </p:nvSpPr>
        <p:spPr>
          <a:xfrm>
            <a:off x="793790" y="3183493"/>
            <a:ext cx="6407944" cy="121920"/>
          </a:xfrm>
          <a:prstGeom prst="roundRect">
            <a:avLst>
              <a:gd name="adj" fmla="val 167442"/>
            </a:avLst>
          </a:prstGeom>
          <a:solidFill>
            <a:srgbClr val="FF7047"/>
          </a:solidFill>
          <a:ln/>
        </p:spPr>
      </p:sp>
      <p:sp>
        <p:nvSpPr>
          <p:cNvPr id="6" name="Shape 4"/>
          <p:cNvSpPr/>
          <p:nvPr/>
        </p:nvSpPr>
        <p:spPr>
          <a:xfrm>
            <a:off x="3657540" y="2873812"/>
            <a:ext cx="680442" cy="680442"/>
          </a:xfrm>
          <a:prstGeom prst="roundRect">
            <a:avLst>
              <a:gd name="adj" fmla="val 134383"/>
            </a:avLst>
          </a:prstGeom>
          <a:solidFill>
            <a:srgbClr val="FF7047"/>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61614" y="3077885"/>
            <a:ext cx="272177" cy="272177"/>
          </a:xfrm>
          <a:prstGeom prst="rect">
            <a:avLst/>
          </a:prstGeom>
        </p:spPr>
      </p:pic>
      <p:sp>
        <p:nvSpPr>
          <p:cNvPr id="8" name="Text 5"/>
          <p:cNvSpPr/>
          <p:nvPr/>
        </p:nvSpPr>
        <p:spPr>
          <a:xfrm>
            <a:off x="1051084" y="3780949"/>
            <a:ext cx="3584972" cy="354330"/>
          </a:xfrm>
          <a:prstGeom prst="rect">
            <a:avLst/>
          </a:prstGeom>
          <a:noFill/>
          <a:ln/>
        </p:spPr>
        <p:txBody>
          <a:bodyPr wrap="none" lIns="0" tIns="0" rIns="0" bIns="0" rtlCol="0" anchor="t"/>
          <a:lstStyle/>
          <a:p>
            <a:pPr algn="l" indent="0" marL="0">
              <a:lnSpc>
                <a:spcPts val="2750"/>
              </a:lnSpc>
              <a:buNone/>
            </a:pPr>
            <a:r>
              <a:rPr lang="en-US" sz="2200" dirty="0">
                <a:solidFill>
                  <a:srgbClr val="55575A"/>
                </a:solidFill>
                <a:latin typeface="Inter" pitchFamily="34" charset="0"/>
                <a:ea typeface="Inter" pitchFamily="34" charset="-122"/>
                <a:cs typeface="Inter" pitchFamily="34" charset="-120"/>
              </a:rPr>
              <a:t>Increased Match Accuracy</a:t>
            </a:r>
            <a:endParaRPr lang="en-US" sz="2200" dirty="0"/>
          </a:p>
        </p:txBody>
      </p:sp>
      <p:sp>
        <p:nvSpPr>
          <p:cNvPr id="9" name="Text 6"/>
          <p:cNvSpPr/>
          <p:nvPr/>
        </p:nvSpPr>
        <p:spPr>
          <a:xfrm>
            <a:off x="1051084" y="4271367"/>
            <a:ext cx="5893356"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Higher relevance scores lead to better user satisfaction.</a:t>
            </a:r>
            <a:endParaRPr lang="en-US" sz="1750" dirty="0"/>
          </a:p>
        </p:txBody>
      </p:sp>
      <p:sp>
        <p:nvSpPr>
          <p:cNvPr id="10" name="Shape 7"/>
          <p:cNvSpPr/>
          <p:nvPr/>
        </p:nvSpPr>
        <p:spPr>
          <a:xfrm>
            <a:off x="7428548" y="3213973"/>
            <a:ext cx="6408063" cy="1677591"/>
          </a:xfrm>
          <a:prstGeom prst="roundRect">
            <a:avLst>
              <a:gd name="adj" fmla="val 8721"/>
            </a:avLst>
          </a:prstGeom>
          <a:solidFill>
            <a:srgbClr val="FFFFFF"/>
          </a:solidFill>
          <a:ln/>
        </p:spPr>
      </p:sp>
      <p:sp>
        <p:nvSpPr>
          <p:cNvPr id="11" name="Shape 8"/>
          <p:cNvSpPr/>
          <p:nvPr/>
        </p:nvSpPr>
        <p:spPr>
          <a:xfrm>
            <a:off x="7428548" y="3183493"/>
            <a:ext cx="6408063" cy="121920"/>
          </a:xfrm>
          <a:prstGeom prst="roundRect">
            <a:avLst>
              <a:gd name="adj" fmla="val 167442"/>
            </a:avLst>
          </a:prstGeom>
          <a:solidFill>
            <a:srgbClr val="FF7047"/>
          </a:solidFill>
          <a:ln/>
        </p:spPr>
      </p:sp>
      <p:sp>
        <p:nvSpPr>
          <p:cNvPr id="12" name="Shape 9"/>
          <p:cNvSpPr/>
          <p:nvPr/>
        </p:nvSpPr>
        <p:spPr>
          <a:xfrm>
            <a:off x="10292298" y="2873812"/>
            <a:ext cx="680442" cy="680442"/>
          </a:xfrm>
          <a:prstGeom prst="roundRect">
            <a:avLst>
              <a:gd name="adj" fmla="val 134383"/>
            </a:avLst>
          </a:prstGeom>
          <a:solidFill>
            <a:srgbClr val="FF7047"/>
          </a:solidFill>
          <a:ln/>
        </p:spPr>
      </p:sp>
      <p:pic>
        <p:nvPicPr>
          <p:cNvPr id="13"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96371" y="3077885"/>
            <a:ext cx="272177" cy="272177"/>
          </a:xfrm>
          <a:prstGeom prst="rect">
            <a:avLst/>
          </a:prstGeom>
        </p:spPr>
      </p:pic>
      <p:sp>
        <p:nvSpPr>
          <p:cNvPr id="14" name="Text 10"/>
          <p:cNvSpPr/>
          <p:nvPr/>
        </p:nvSpPr>
        <p:spPr>
          <a:xfrm>
            <a:off x="7685842" y="378094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5575A"/>
                </a:solidFill>
                <a:latin typeface="Inter" pitchFamily="34" charset="0"/>
                <a:ea typeface="Inter" pitchFamily="34" charset="-122"/>
                <a:cs typeface="Inter" pitchFamily="34" charset="-120"/>
              </a:rPr>
              <a:t>Faster Search Speed</a:t>
            </a:r>
            <a:endParaRPr lang="en-US" sz="2200" dirty="0"/>
          </a:p>
        </p:txBody>
      </p:sp>
      <p:sp>
        <p:nvSpPr>
          <p:cNvPr id="15" name="Text 11"/>
          <p:cNvSpPr/>
          <p:nvPr/>
        </p:nvSpPr>
        <p:spPr>
          <a:xfrm>
            <a:off x="7685842" y="4271367"/>
            <a:ext cx="5893475"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Reduced time-to-match for agents and buyers.</a:t>
            </a:r>
            <a:endParaRPr lang="en-US" sz="1750" dirty="0"/>
          </a:p>
        </p:txBody>
      </p:sp>
      <p:sp>
        <p:nvSpPr>
          <p:cNvPr id="16" name="Shape 12"/>
          <p:cNvSpPr/>
          <p:nvPr/>
        </p:nvSpPr>
        <p:spPr>
          <a:xfrm>
            <a:off x="793790" y="5458539"/>
            <a:ext cx="6407944" cy="1677591"/>
          </a:xfrm>
          <a:prstGeom prst="roundRect">
            <a:avLst>
              <a:gd name="adj" fmla="val 8721"/>
            </a:avLst>
          </a:prstGeom>
          <a:solidFill>
            <a:srgbClr val="FFFFFF"/>
          </a:solidFill>
          <a:ln/>
        </p:spPr>
      </p:sp>
      <p:sp>
        <p:nvSpPr>
          <p:cNvPr id="17" name="Shape 13"/>
          <p:cNvSpPr/>
          <p:nvPr/>
        </p:nvSpPr>
        <p:spPr>
          <a:xfrm>
            <a:off x="793790" y="5428059"/>
            <a:ext cx="6407944" cy="121920"/>
          </a:xfrm>
          <a:prstGeom prst="roundRect">
            <a:avLst>
              <a:gd name="adj" fmla="val 167442"/>
            </a:avLst>
          </a:prstGeom>
          <a:solidFill>
            <a:srgbClr val="FF7047"/>
          </a:solidFill>
          <a:ln/>
        </p:spPr>
      </p:sp>
      <p:sp>
        <p:nvSpPr>
          <p:cNvPr id="18" name="Shape 14"/>
          <p:cNvSpPr/>
          <p:nvPr/>
        </p:nvSpPr>
        <p:spPr>
          <a:xfrm>
            <a:off x="3657540" y="5118378"/>
            <a:ext cx="680442" cy="680442"/>
          </a:xfrm>
          <a:prstGeom prst="roundRect">
            <a:avLst>
              <a:gd name="adj" fmla="val 134383"/>
            </a:avLst>
          </a:prstGeom>
          <a:solidFill>
            <a:srgbClr val="FF7047"/>
          </a:solidFill>
          <a:ln/>
        </p:spPr>
      </p:sp>
      <p:pic>
        <p:nvPicPr>
          <p:cNvPr id="1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1614" y="5322451"/>
            <a:ext cx="272177" cy="272177"/>
          </a:xfrm>
          <a:prstGeom prst="rect">
            <a:avLst/>
          </a:prstGeom>
        </p:spPr>
      </p:pic>
      <p:sp>
        <p:nvSpPr>
          <p:cNvPr id="20" name="Text 15"/>
          <p:cNvSpPr/>
          <p:nvPr/>
        </p:nvSpPr>
        <p:spPr>
          <a:xfrm>
            <a:off x="1051084" y="6025515"/>
            <a:ext cx="3318034" cy="354330"/>
          </a:xfrm>
          <a:prstGeom prst="rect">
            <a:avLst/>
          </a:prstGeom>
          <a:noFill/>
          <a:ln/>
        </p:spPr>
        <p:txBody>
          <a:bodyPr wrap="none" lIns="0" tIns="0" rIns="0" bIns="0" rtlCol="0" anchor="t"/>
          <a:lstStyle/>
          <a:p>
            <a:pPr algn="l" indent="0" marL="0">
              <a:lnSpc>
                <a:spcPts val="2750"/>
              </a:lnSpc>
              <a:buNone/>
            </a:pPr>
            <a:r>
              <a:rPr lang="en-US" sz="2200" dirty="0">
                <a:solidFill>
                  <a:srgbClr val="55575A"/>
                </a:solidFill>
                <a:latin typeface="Inter" pitchFamily="34" charset="0"/>
                <a:ea typeface="Inter" pitchFamily="34" charset="-122"/>
                <a:cs typeface="Inter" pitchFamily="34" charset="-120"/>
              </a:rPr>
              <a:t>Higher Conversion Rates</a:t>
            </a:r>
            <a:endParaRPr lang="en-US" sz="2200" dirty="0"/>
          </a:p>
        </p:txBody>
      </p:sp>
      <p:sp>
        <p:nvSpPr>
          <p:cNvPr id="21" name="Text 16"/>
          <p:cNvSpPr/>
          <p:nvPr/>
        </p:nvSpPr>
        <p:spPr>
          <a:xfrm>
            <a:off x="1051084" y="6515933"/>
            <a:ext cx="5893356"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More inquiries and successful transactions.</a:t>
            </a:r>
            <a:endParaRPr lang="en-US" sz="1750" dirty="0"/>
          </a:p>
        </p:txBody>
      </p:sp>
      <p:sp>
        <p:nvSpPr>
          <p:cNvPr id="22" name="Shape 17"/>
          <p:cNvSpPr/>
          <p:nvPr/>
        </p:nvSpPr>
        <p:spPr>
          <a:xfrm>
            <a:off x="7428548" y="5458539"/>
            <a:ext cx="6408063" cy="1677591"/>
          </a:xfrm>
          <a:prstGeom prst="roundRect">
            <a:avLst>
              <a:gd name="adj" fmla="val 8721"/>
            </a:avLst>
          </a:prstGeom>
          <a:solidFill>
            <a:srgbClr val="FFFFFF"/>
          </a:solidFill>
          <a:ln/>
        </p:spPr>
      </p:sp>
      <p:sp>
        <p:nvSpPr>
          <p:cNvPr id="23" name="Shape 18"/>
          <p:cNvSpPr/>
          <p:nvPr/>
        </p:nvSpPr>
        <p:spPr>
          <a:xfrm>
            <a:off x="7428548" y="5428059"/>
            <a:ext cx="6408063" cy="121920"/>
          </a:xfrm>
          <a:prstGeom prst="roundRect">
            <a:avLst>
              <a:gd name="adj" fmla="val 167442"/>
            </a:avLst>
          </a:prstGeom>
          <a:solidFill>
            <a:srgbClr val="FF7047"/>
          </a:solidFill>
          <a:ln/>
        </p:spPr>
      </p:sp>
      <p:sp>
        <p:nvSpPr>
          <p:cNvPr id="24" name="Shape 19"/>
          <p:cNvSpPr/>
          <p:nvPr/>
        </p:nvSpPr>
        <p:spPr>
          <a:xfrm>
            <a:off x="10292298" y="5118378"/>
            <a:ext cx="680442" cy="680442"/>
          </a:xfrm>
          <a:prstGeom prst="roundRect">
            <a:avLst>
              <a:gd name="adj" fmla="val 134383"/>
            </a:avLst>
          </a:prstGeom>
          <a:solidFill>
            <a:srgbClr val="FF7047"/>
          </a:solidFill>
          <a:ln/>
        </p:spPr>
      </p:sp>
      <p:pic>
        <p:nvPicPr>
          <p:cNvPr id="25"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6371" y="5322451"/>
            <a:ext cx="272177" cy="272177"/>
          </a:xfrm>
          <a:prstGeom prst="rect">
            <a:avLst/>
          </a:prstGeom>
        </p:spPr>
      </p:pic>
      <p:sp>
        <p:nvSpPr>
          <p:cNvPr id="26" name="Text 20"/>
          <p:cNvSpPr/>
          <p:nvPr/>
        </p:nvSpPr>
        <p:spPr>
          <a:xfrm>
            <a:off x="7685842" y="6025515"/>
            <a:ext cx="3095387" cy="354330"/>
          </a:xfrm>
          <a:prstGeom prst="rect">
            <a:avLst/>
          </a:prstGeom>
          <a:noFill/>
          <a:ln/>
        </p:spPr>
        <p:txBody>
          <a:bodyPr wrap="none" lIns="0" tIns="0" rIns="0" bIns="0" rtlCol="0" anchor="t"/>
          <a:lstStyle/>
          <a:p>
            <a:pPr algn="l" indent="0" marL="0">
              <a:lnSpc>
                <a:spcPts val="2750"/>
              </a:lnSpc>
              <a:buNone/>
            </a:pPr>
            <a:r>
              <a:rPr lang="en-US" sz="2200" dirty="0">
                <a:solidFill>
                  <a:srgbClr val="55575A"/>
                </a:solidFill>
                <a:latin typeface="Inter" pitchFamily="34" charset="0"/>
                <a:ea typeface="Inter" pitchFamily="34" charset="-122"/>
                <a:cs typeface="Inter" pitchFamily="34" charset="-120"/>
              </a:rPr>
              <a:t>Enhanced Engagement</a:t>
            </a:r>
            <a:endParaRPr lang="en-US" sz="2200" dirty="0"/>
          </a:p>
        </p:txBody>
      </p:sp>
      <p:sp>
        <p:nvSpPr>
          <p:cNvPr id="27" name="Text 21"/>
          <p:cNvSpPr/>
          <p:nvPr/>
        </p:nvSpPr>
        <p:spPr>
          <a:xfrm>
            <a:off x="7685842" y="6515933"/>
            <a:ext cx="5893475"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Improved user retention and repeat visits.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15603"/>
            <a:ext cx="6505337" cy="708779"/>
          </a:xfrm>
          <a:prstGeom prst="rect">
            <a:avLst/>
          </a:prstGeom>
          <a:noFill/>
          <a:ln/>
        </p:spPr>
        <p:txBody>
          <a:bodyPr wrap="none" lIns="0" tIns="0" rIns="0" bIns="0" rtlCol="0" anchor="t"/>
          <a:lstStyle/>
          <a:p>
            <a:pPr algn="l" indent="0" marL="0">
              <a:lnSpc>
                <a:spcPts val="5550"/>
              </a:lnSpc>
              <a:buNone/>
            </a:pPr>
            <a:r>
              <a:rPr lang="en-US" sz="4450" dirty="0">
                <a:solidFill>
                  <a:srgbClr val="0C0D0F"/>
                </a:solidFill>
                <a:latin typeface="Inter" pitchFamily="34" charset="0"/>
                <a:ea typeface="Inter" pitchFamily="34" charset="-122"/>
                <a:cs typeface="Inter" pitchFamily="34" charset="-120"/>
              </a:rPr>
              <a:t>Key Metrics for Success</a:t>
            </a:r>
            <a:endParaRPr lang="en-US" sz="4450" dirty="0"/>
          </a:p>
        </p:txBody>
      </p:sp>
      <p:pic>
        <p:nvPicPr>
          <p:cNvPr id="3" name="Image 0" descr="preencoded.png">    </p:cNvPr>
          <p:cNvPicPr>
            <a:picLocks noChangeAspect="1"/>
          </p:cNvPicPr>
          <p:nvPr/>
        </p:nvPicPr>
        <p:blipFill>
          <a:blip r:embed="rId1"/>
          <a:stretch>
            <a:fillRect/>
          </a:stretch>
        </p:blipFill>
        <p:spPr>
          <a:xfrm>
            <a:off x="793790" y="2319695"/>
            <a:ext cx="8284131" cy="3958471"/>
          </a:xfrm>
          <a:prstGeom prst="rect">
            <a:avLst/>
          </a:prstGeom>
        </p:spPr>
      </p:pic>
      <p:sp>
        <p:nvSpPr>
          <p:cNvPr id="4" name="Shape 1"/>
          <p:cNvSpPr/>
          <p:nvPr/>
        </p:nvSpPr>
        <p:spPr>
          <a:xfrm>
            <a:off x="3466267" y="6278166"/>
            <a:ext cx="226814" cy="226814"/>
          </a:xfrm>
          <a:prstGeom prst="roundRect">
            <a:avLst>
              <a:gd name="adj" fmla="val 8063"/>
            </a:avLst>
          </a:prstGeom>
          <a:solidFill>
            <a:srgbClr val="4D1100"/>
          </a:solidFill>
          <a:ln/>
        </p:spPr>
      </p:sp>
      <p:sp>
        <p:nvSpPr>
          <p:cNvPr id="5" name="Text 2"/>
          <p:cNvSpPr/>
          <p:nvPr/>
        </p:nvSpPr>
        <p:spPr>
          <a:xfrm>
            <a:off x="3754041" y="6278166"/>
            <a:ext cx="1105614" cy="226814"/>
          </a:xfrm>
          <a:prstGeom prst="rect">
            <a:avLst/>
          </a:prstGeom>
          <a:noFill/>
          <a:ln/>
        </p:spPr>
        <p:txBody>
          <a:bodyPr wrap="none" lIns="0" tIns="0" rIns="0" bIns="0" rtlCol="0" anchor="t"/>
          <a:lstStyle/>
          <a:p>
            <a:pPr algn="l" indent="0" marL="0">
              <a:lnSpc>
                <a:spcPts val="1750"/>
              </a:lnSpc>
              <a:buNone/>
            </a:pPr>
            <a:r>
              <a:rPr lang="en-US" sz="1750" dirty="0">
                <a:solidFill>
                  <a:srgbClr val="55575A"/>
                </a:solidFill>
                <a:latin typeface="Manrope" pitchFamily="34" charset="0"/>
                <a:ea typeface="Manrope" pitchFamily="34" charset="-122"/>
                <a:cs typeface="Manrope" pitchFamily="34" charset="-120"/>
              </a:rPr>
              <a:t>Traditional</a:t>
            </a:r>
            <a:endParaRPr lang="en-US" sz="1750" dirty="0"/>
          </a:p>
        </p:txBody>
      </p:sp>
      <p:sp>
        <p:nvSpPr>
          <p:cNvPr id="6" name="Shape 3"/>
          <p:cNvSpPr/>
          <p:nvPr/>
        </p:nvSpPr>
        <p:spPr>
          <a:xfrm>
            <a:off x="5012055" y="6278166"/>
            <a:ext cx="226814" cy="226814"/>
          </a:xfrm>
          <a:prstGeom prst="roundRect">
            <a:avLst>
              <a:gd name="adj" fmla="val 8063"/>
            </a:avLst>
          </a:prstGeom>
          <a:solidFill>
            <a:srgbClr val="BD2A00"/>
          </a:solidFill>
          <a:ln/>
        </p:spPr>
      </p:sp>
      <p:sp>
        <p:nvSpPr>
          <p:cNvPr id="7" name="Text 4"/>
          <p:cNvSpPr/>
          <p:nvPr/>
        </p:nvSpPr>
        <p:spPr>
          <a:xfrm>
            <a:off x="5299829" y="6278166"/>
            <a:ext cx="919877" cy="226814"/>
          </a:xfrm>
          <a:prstGeom prst="rect">
            <a:avLst/>
          </a:prstGeom>
          <a:noFill/>
          <a:ln/>
        </p:spPr>
        <p:txBody>
          <a:bodyPr wrap="none" lIns="0" tIns="0" rIns="0" bIns="0" rtlCol="0" anchor="t"/>
          <a:lstStyle/>
          <a:p>
            <a:pPr algn="l" indent="0" marL="0">
              <a:lnSpc>
                <a:spcPts val="1750"/>
              </a:lnSpc>
              <a:buNone/>
            </a:pPr>
            <a:r>
              <a:rPr lang="en-US" sz="1750" dirty="0">
                <a:solidFill>
                  <a:srgbClr val="55575A"/>
                </a:solidFill>
                <a:latin typeface="Manrope" pitchFamily="34" charset="0"/>
                <a:ea typeface="Manrope" pitchFamily="34" charset="-122"/>
                <a:cs typeface="Manrope" pitchFamily="34" charset="-120"/>
              </a:rPr>
              <a:t>Hybrid AI</a:t>
            </a:r>
            <a:endParaRPr lang="en-US" sz="1750" dirty="0"/>
          </a:p>
        </p:txBody>
      </p:sp>
      <p:sp>
        <p:nvSpPr>
          <p:cNvPr id="8" name="Text 5"/>
          <p:cNvSpPr/>
          <p:nvPr/>
        </p:nvSpPr>
        <p:spPr>
          <a:xfrm>
            <a:off x="9638943" y="2484596"/>
            <a:ext cx="4205168" cy="2177415"/>
          </a:xfrm>
          <a:prstGeom prst="rect">
            <a:avLst/>
          </a:prstGeom>
          <a:noFill/>
          <a:ln/>
        </p:spPr>
        <p:txBody>
          <a:bodyPr wrap="squar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Our predictive analytics show significant improvements across critical performance indicators compared to traditional search methods. We anticipate a substantial uplift in user satisfaction and operational efficiency.</a:t>
            </a:r>
            <a:endParaRPr lang="en-US" sz="1750" dirty="0"/>
          </a:p>
        </p:txBody>
      </p:sp>
      <p:sp>
        <p:nvSpPr>
          <p:cNvPr id="9" name="Text 6"/>
          <p:cNvSpPr/>
          <p:nvPr/>
        </p:nvSpPr>
        <p:spPr>
          <a:xfrm>
            <a:off x="9638943" y="4866084"/>
            <a:ext cx="4205168" cy="1814623"/>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Relevance Score Uplift: </a:t>
            </a:r>
            <a:pPr algn="l" indent="0" marL="0">
              <a:lnSpc>
                <a:spcPts val="2850"/>
              </a:lnSpc>
              <a:buNone/>
            </a:pPr>
            <a:r>
              <a:rPr lang="en-US" sz="1750" dirty="0">
                <a:solidFill>
                  <a:srgbClr val="FF7047"/>
                </a:solidFill>
                <a:latin typeface="Manrope" pitchFamily="34" charset="0"/>
                <a:ea typeface="Manrope" pitchFamily="34" charset="-122"/>
                <a:cs typeface="Manrope" pitchFamily="34" charset="-120"/>
              </a:rPr>
              <a:t>Up to 50%</a:t>
            </a:r>
            <a:endParaRPr lang="en-US" sz="1750" dirty="0"/>
          </a:p>
          <a:p>
            <a:pPr algn="l" marL="342900" indent="-342900">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Engagement Rate: </a:t>
            </a:r>
            <a:pPr algn="l" indent="0" marL="0">
              <a:lnSpc>
                <a:spcPts val="2850"/>
              </a:lnSpc>
              <a:buNone/>
            </a:pPr>
            <a:r>
              <a:rPr lang="en-US" sz="1750" dirty="0">
                <a:solidFill>
                  <a:srgbClr val="FF7047"/>
                </a:solidFill>
                <a:latin typeface="Manrope" pitchFamily="34" charset="0"/>
                <a:ea typeface="Manrope" pitchFamily="34" charset="-122"/>
                <a:cs typeface="Manrope" pitchFamily="34" charset="-120"/>
              </a:rPr>
              <a:t>Increased by 35%</a:t>
            </a:r>
            <a:endParaRPr lang="en-US" sz="1750" dirty="0"/>
          </a:p>
          <a:p>
            <a:pPr algn="l" marL="342900" indent="-342900">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Conversion from Search to Inquiry: </a:t>
            </a:r>
            <a:pPr algn="l" indent="0" marL="0">
              <a:lnSpc>
                <a:spcPts val="2850"/>
              </a:lnSpc>
              <a:buNone/>
            </a:pPr>
            <a:r>
              <a:rPr lang="en-US" sz="1750" dirty="0">
                <a:solidFill>
                  <a:srgbClr val="FF7047"/>
                </a:solidFill>
                <a:latin typeface="Manrope" pitchFamily="34" charset="0"/>
                <a:ea typeface="Manrope" pitchFamily="34" charset="-122"/>
                <a:cs typeface="Manrope" pitchFamily="34" charset="-120"/>
              </a:rPr>
              <a:t>Doubled</a:t>
            </a:r>
            <a:endParaRPr lang="en-US" sz="1750" dirty="0"/>
          </a:p>
          <a:p>
            <a:pPr algn="l" marL="342900" indent="-342900">
              <a:lnSpc>
                <a:spcPts val="2850"/>
              </a:lnSpc>
              <a:buSzPct val="100000"/>
              <a:buChar char="•"/>
            </a:pPr>
            <a:r>
              <a:rPr lang="en-US" sz="1750" dirty="0">
                <a:solidFill>
                  <a:srgbClr val="55575A"/>
                </a:solidFill>
                <a:latin typeface="Manrope" pitchFamily="34" charset="0"/>
                <a:ea typeface="Manrope" pitchFamily="34" charset="-122"/>
                <a:cs typeface="Manrope" pitchFamily="34" charset="-120"/>
              </a:rPr>
              <a:t>User Retention: </a:t>
            </a:r>
            <a:pPr algn="l" indent="0" marL="0">
              <a:lnSpc>
                <a:spcPts val="2850"/>
              </a:lnSpc>
              <a:buNone/>
            </a:pPr>
            <a:r>
              <a:rPr lang="en-US" sz="1750" dirty="0">
                <a:solidFill>
                  <a:srgbClr val="FF7047"/>
                </a:solidFill>
                <a:latin typeface="Manrope" pitchFamily="34" charset="0"/>
                <a:ea typeface="Manrope" pitchFamily="34" charset="-122"/>
                <a:cs typeface="Manrope" pitchFamily="34" charset="-120"/>
              </a:rPr>
              <a:t>Improved by 25%</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46885"/>
            <a:ext cx="7382947" cy="708779"/>
          </a:xfrm>
          <a:prstGeom prst="rect">
            <a:avLst/>
          </a:prstGeom>
          <a:noFill/>
          <a:ln/>
        </p:spPr>
        <p:txBody>
          <a:bodyPr wrap="none" lIns="0" tIns="0" rIns="0" bIns="0" rtlCol="0" anchor="t"/>
          <a:lstStyle/>
          <a:p>
            <a:pPr algn="l" indent="0" marL="0">
              <a:lnSpc>
                <a:spcPts val="5550"/>
              </a:lnSpc>
              <a:buNone/>
            </a:pPr>
            <a:r>
              <a:rPr lang="en-US" sz="4450" dirty="0">
                <a:solidFill>
                  <a:srgbClr val="0C0D0F"/>
                </a:solidFill>
                <a:latin typeface="Inter" pitchFamily="34" charset="0"/>
                <a:ea typeface="Inter" pitchFamily="34" charset="-122"/>
                <a:cs typeface="Inter" pitchFamily="34" charset="-120"/>
              </a:rPr>
              <a:t>Commercialization Strategy</a:t>
            </a:r>
            <a:endParaRPr lang="en-US" sz="4450" dirty="0"/>
          </a:p>
        </p:txBody>
      </p:sp>
      <p:sp>
        <p:nvSpPr>
          <p:cNvPr id="3" name="Text 1"/>
          <p:cNvSpPr/>
          <p:nvPr/>
        </p:nvSpPr>
        <p:spPr>
          <a:xfrm>
            <a:off x="793790" y="290929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Capturing market share through versatile product offerings.</a:t>
            </a:r>
            <a:endParaRPr lang="en-US" sz="1750" dirty="0"/>
          </a:p>
        </p:txBody>
      </p:sp>
      <p:sp>
        <p:nvSpPr>
          <p:cNvPr id="4" name="Shape 2"/>
          <p:cNvSpPr/>
          <p:nvPr/>
        </p:nvSpPr>
        <p:spPr>
          <a:xfrm>
            <a:off x="793790" y="3527346"/>
            <a:ext cx="4196358" cy="2955250"/>
          </a:xfrm>
          <a:prstGeom prst="roundRect">
            <a:avLst>
              <a:gd name="adj" fmla="val 6908"/>
            </a:avLst>
          </a:prstGeom>
          <a:solidFill>
            <a:srgbClr val="FFFFFF"/>
          </a:solidFill>
          <a:ln w="7620">
            <a:solidFill>
              <a:srgbClr val="FF7047"/>
            </a:solidFill>
            <a:prstDash val="solid"/>
          </a:ln>
        </p:spPr>
      </p:sp>
      <p:sp>
        <p:nvSpPr>
          <p:cNvPr id="5" name="Shape 3"/>
          <p:cNvSpPr/>
          <p:nvPr/>
        </p:nvSpPr>
        <p:spPr>
          <a:xfrm>
            <a:off x="1028224" y="3761780"/>
            <a:ext cx="680442" cy="680442"/>
          </a:xfrm>
          <a:prstGeom prst="roundRect">
            <a:avLst>
              <a:gd name="adj" fmla="val 13436980"/>
            </a:avLst>
          </a:prstGeom>
          <a:solidFill>
            <a:srgbClr val="FF7047"/>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15390" y="3948827"/>
            <a:ext cx="306110" cy="306110"/>
          </a:xfrm>
          <a:prstGeom prst="rect">
            <a:avLst/>
          </a:prstGeom>
        </p:spPr>
      </p:pic>
      <p:sp>
        <p:nvSpPr>
          <p:cNvPr id="7" name="Text 4"/>
          <p:cNvSpPr/>
          <p:nvPr/>
        </p:nvSpPr>
        <p:spPr>
          <a:xfrm>
            <a:off x="1028224" y="466903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5575A"/>
                </a:solidFill>
                <a:latin typeface="Inter" pitchFamily="34" charset="0"/>
                <a:ea typeface="Inter" pitchFamily="34" charset="-122"/>
                <a:cs typeface="Inter" pitchFamily="34" charset="-120"/>
              </a:rPr>
              <a:t>SaaS Platform</a:t>
            </a:r>
            <a:endParaRPr lang="en-US" sz="2200" dirty="0"/>
          </a:p>
        </p:txBody>
      </p:sp>
      <p:sp>
        <p:nvSpPr>
          <p:cNvPr id="8" name="Text 5"/>
          <p:cNvSpPr/>
          <p:nvPr/>
        </p:nvSpPr>
        <p:spPr>
          <a:xfrm>
            <a:off x="1028224" y="5159454"/>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Full-featured solution for property portals, agencies, and enterprise brands.</a:t>
            </a:r>
            <a:endParaRPr lang="en-US" sz="1750" dirty="0"/>
          </a:p>
        </p:txBody>
      </p:sp>
      <p:sp>
        <p:nvSpPr>
          <p:cNvPr id="9" name="Shape 6"/>
          <p:cNvSpPr/>
          <p:nvPr/>
        </p:nvSpPr>
        <p:spPr>
          <a:xfrm>
            <a:off x="5216962" y="3527346"/>
            <a:ext cx="4196358" cy="2955250"/>
          </a:xfrm>
          <a:prstGeom prst="roundRect">
            <a:avLst>
              <a:gd name="adj" fmla="val 6908"/>
            </a:avLst>
          </a:prstGeom>
          <a:solidFill>
            <a:srgbClr val="FFFFFF"/>
          </a:solidFill>
          <a:ln w="7620">
            <a:solidFill>
              <a:srgbClr val="FF7047"/>
            </a:solidFill>
            <a:prstDash val="solid"/>
          </a:ln>
        </p:spPr>
      </p:sp>
      <p:sp>
        <p:nvSpPr>
          <p:cNvPr id="10" name="Shape 7"/>
          <p:cNvSpPr/>
          <p:nvPr/>
        </p:nvSpPr>
        <p:spPr>
          <a:xfrm>
            <a:off x="5451396" y="3761780"/>
            <a:ext cx="680442" cy="680442"/>
          </a:xfrm>
          <a:prstGeom prst="roundRect">
            <a:avLst>
              <a:gd name="adj" fmla="val 13436980"/>
            </a:avLst>
          </a:prstGeom>
          <a:solidFill>
            <a:srgbClr val="FF7047"/>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562" y="3948827"/>
            <a:ext cx="306110" cy="306110"/>
          </a:xfrm>
          <a:prstGeom prst="rect">
            <a:avLst/>
          </a:prstGeom>
        </p:spPr>
      </p:pic>
      <p:sp>
        <p:nvSpPr>
          <p:cNvPr id="12" name="Text 8"/>
          <p:cNvSpPr/>
          <p:nvPr/>
        </p:nvSpPr>
        <p:spPr>
          <a:xfrm>
            <a:off x="5451396" y="466903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5575A"/>
                </a:solidFill>
                <a:latin typeface="Inter" pitchFamily="34" charset="0"/>
                <a:ea typeface="Inter" pitchFamily="34" charset="-122"/>
                <a:cs typeface="Inter" pitchFamily="34" charset="-120"/>
              </a:rPr>
              <a:t>APIs &amp; Plugins</a:t>
            </a:r>
            <a:endParaRPr lang="en-US" sz="2200" dirty="0"/>
          </a:p>
        </p:txBody>
      </p:sp>
      <p:sp>
        <p:nvSpPr>
          <p:cNvPr id="13" name="Text 9"/>
          <p:cNvSpPr/>
          <p:nvPr/>
        </p:nvSpPr>
        <p:spPr>
          <a:xfrm>
            <a:off x="5451396" y="5159454"/>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Embed hybrid search UI into existing MLS systems, brokerages, and CRM integrations.</a:t>
            </a:r>
            <a:endParaRPr lang="en-US" sz="1750" dirty="0"/>
          </a:p>
        </p:txBody>
      </p:sp>
      <p:sp>
        <p:nvSpPr>
          <p:cNvPr id="14" name="Shape 10"/>
          <p:cNvSpPr/>
          <p:nvPr/>
        </p:nvSpPr>
        <p:spPr>
          <a:xfrm>
            <a:off x="9640133" y="3527346"/>
            <a:ext cx="4196358" cy="2955250"/>
          </a:xfrm>
          <a:prstGeom prst="roundRect">
            <a:avLst>
              <a:gd name="adj" fmla="val 6908"/>
            </a:avLst>
          </a:prstGeom>
          <a:solidFill>
            <a:srgbClr val="FFFFFF"/>
          </a:solidFill>
          <a:ln w="7620">
            <a:solidFill>
              <a:srgbClr val="FF7047"/>
            </a:solidFill>
            <a:prstDash val="solid"/>
          </a:ln>
        </p:spPr>
      </p:sp>
      <p:sp>
        <p:nvSpPr>
          <p:cNvPr id="15" name="Shape 11"/>
          <p:cNvSpPr/>
          <p:nvPr/>
        </p:nvSpPr>
        <p:spPr>
          <a:xfrm>
            <a:off x="9874568" y="3761780"/>
            <a:ext cx="680442" cy="680442"/>
          </a:xfrm>
          <a:prstGeom prst="roundRect">
            <a:avLst>
              <a:gd name="adj" fmla="val 13436980"/>
            </a:avLst>
          </a:prstGeom>
          <a:solidFill>
            <a:srgbClr val="FF7047"/>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61734" y="3948827"/>
            <a:ext cx="306110" cy="306110"/>
          </a:xfrm>
          <a:prstGeom prst="rect">
            <a:avLst/>
          </a:prstGeom>
        </p:spPr>
      </p:pic>
      <p:sp>
        <p:nvSpPr>
          <p:cNvPr id="17" name="Text 12"/>
          <p:cNvSpPr/>
          <p:nvPr/>
        </p:nvSpPr>
        <p:spPr>
          <a:xfrm>
            <a:off x="9874568" y="466903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5575A"/>
                </a:solidFill>
                <a:latin typeface="Inter" pitchFamily="34" charset="0"/>
                <a:ea typeface="Inter" pitchFamily="34" charset="-122"/>
                <a:cs typeface="Inter" pitchFamily="34" charset="-120"/>
              </a:rPr>
              <a:t>Monetization</a:t>
            </a:r>
            <a:endParaRPr lang="en-US" sz="2200" dirty="0"/>
          </a:p>
        </p:txBody>
      </p:sp>
      <p:sp>
        <p:nvSpPr>
          <p:cNvPr id="18" name="Text 13"/>
          <p:cNvSpPr/>
          <p:nvPr/>
        </p:nvSpPr>
        <p:spPr>
          <a:xfrm>
            <a:off x="9874568" y="5159454"/>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Subscription tiers, personalized insights reports, and premium analytics dashboards.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18818"/>
            <a:ext cx="5995987" cy="708779"/>
          </a:xfrm>
          <a:prstGeom prst="rect">
            <a:avLst/>
          </a:prstGeom>
          <a:noFill/>
          <a:ln/>
        </p:spPr>
        <p:txBody>
          <a:bodyPr wrap="none" lIns="0" tIns="0" rIns="0" bIns="0" rtlCol="0" anchor="t"/>
          <a:lstStyle/>
          <a:p>
            <a:pPr algn="l" indent="0" marL="0">
              <a:lnSpc>
                <a:spcPts val="5550"/>
              </a:lnSpc>
              <a:buNone/>
            </a:pPr>
            <a:r>
              <a:rPr lang="en-US" sz="4450" dirty="0">
                <a:solidFill>
                  <a:srgbClr val="0C0D0F"/>
                </a:solidFill>
                <a:latin typeface="Inter" pitchFamily="34" charset="0"/>
                <a:ea typeface="Inter" pitchFamily="34" charset="-122"/>
                <a:cs typeface="Inter" pitchFamily="34" charset="-120"/>
              </a:rPr>
              <a:t>Go-to-Market &amp; Vision</a:t>
            </a:r>
            <a:endParaRPr lang="en-US" sz="4450" dirty="0"/>
          </a:p>
        </p:txBody>
      </p:sp>
      <p:sp>
        <p:nvSpPr>
          <p:cNvPr id="3" name="Text 1"/>
          <p:cNvSpPr/>
          <p:nvPr/>
        </p:nvSpPr>
        <p:spPr>
          <a:xfrm>
            <a:off x="793790" y="2181225"/>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A phased approach to establish market leadership and drive widespread adoption.</a:t>
            </a:r>
            <a:endParaRPr lang="en-US" sz="1750" dirty="0"/>
          </a:p>
        </p:txBody>
      </p:sp>
      <p:sp>
        <p:nvSpPr>
          <p:cNvPr id="4" name="Shape 2"/>
          <p:cNvSpPr/>
          <p:nvPr/>
        </p:nvSpPr>
        <p:spPr>
          <a:xfrm>
            <a:off x="793790" y="4695944"/>
            <a:ext cx="13042821" cy="30480"/>
          </a:xfrm>
          <a:prstGeom prst="roundRect">
            <a:avLst>
              <a:gd name="adj" fmla="val 669768"/>
            </a:avLst>
          </a:prstGeom>
          <a:solidFill>
            <a:srgbClr val="000000">
              <a:alpha val="8000"/>
            </a:srgbClr>
          </a:solidFill>
          <a:ln/>
        </p:spPr>
      </p:sp>
      <p:sp>
        <p:nvSpPr>
          <p:cNvPr id="5" name="Shape 3"/>
          <p:cNvSpPr/>
          <p:nvPr/>
        </p:nvSpPr>
        <p:spPr>
          <a:xfrm>
            <a:off x="3968353" y="4242316"/>
            <a:ext cx="30480" cy="453628"/>
          </a:xfrm>
          <a:prstGeom prst="roundRect">
            <a:avLst>
              <a:gd name="adj" fmla="val 669768"/>
            </a:avLst>
          </a:prstGeom>
          <a:solidFill>
            <a:srgbClr val="E5562D"/>
          </a:solidFill>
          <a:ln/>
        </p:spPr>
      </p:sp>
      <p:sp>
        <p:nvSpPr>
          <p:cNvPr id="6" name="Shape 4"/>
          <p:cNvSpPr/>
          <p:nvPr/>
        </p:nvSpPr>
        <p:spPr>
          <a:xfrm>
            <a:off x="3898583" y="4610933"/>
            <a:ext cx="170021" cy="170021"/>
          </a:xfrm>
          <a:prstGeom prst="roundRect">
            <a:avLst>
              <a:gd name="adj" fmla="val 268908"/>
            </a:avLst>
          </a:prstGeom>
          <a:solidFill>
            <a:srgbClr val="FF7047"/>
          </a:solidFill>
          <a:ln/>
        </p:spPr>
      </p:sp>
      <p:sp>
        <p:nvSpPr>
          <p:cNvPr id="7" name="Text 5"/>
          <p:cNvSpPr/>
          <p:nvPr/>
        </p:nvSpPr>
        <p:spPr>
          <a:xfrm>
            <a:off x="2418755" y="2799278"/>
            <a:ext cx="3129558" cy="354330"/>
          </a:xfrm>
          <a:prstGeom prst="rect">
            <a:avLst/>
          </a:prstGeom>
          <a:noFill/>
          <a:ln/>
        </p:spPr>
        <p:txBody>
          <a:bodyPr wrap="none" lIns="0" tIns="0" rIns="0" bIns="0" rtlCol="0" anchor="t"/>
          <a:lstStyle/>
          <a:p>
            <a:pPr algn="ctr" indent="0" marL="0">
              <a:lnSpc>
                <a:spcPts val="2750"/>
              </a:lnSpc>
              <a:buNone/>
            </a:pPr>
            <a:r>
              <a:rPr lang="en-US" sz="2200" dirty="0">
                <a:solidFill>
                  <a:srgbClr val="55575A"/>
                </a:solidFill>
                <a:latin typeface="Inter" pitchFamily="34" charset="0"/>
                <a:ea typeface="Inter" pitchFamily="34" charset="-122"/>
                <a:cs typeface="Inter" pitchFamily="34" charset="-120"/>
              </a:rPr>
              <a:t>Phase 1: Pilot Programs</a:t>
            </a:r>
            <a:endParaRPr lang="en-US" sz="2200" dirty="0"/>
          </a:p>
        </p:txBody>
      </p:sp>
      <p:sp>
        <p:nvSpPr>
          <p:cNvPr id="8" name="Text 6"/>
          <p:cNvSpPr/>
          <p:nvPr/>
        </p:nvSpPr>
        <p:spPr>
          <a:xfrm>
            <a:off x="1020604" y="3289697"/>
            <a:ext cx="5925979" cy="725805"/>
          </a:xfrm>
          <a:prstGeom prst="rect">
            <a:avLst/>
          </a:prstGeom>
          <a:noFill/>
          <a:ln/>
        </p:spPr>
        <p:txBody>
          <a:bodyPr wrap="square" lIns="0" tIns="0" rIns="0" bIns="0" rtlCol="0" anchor="t"/>
          <a:lstStyle/>
          <a:p>
            <a:pPr algn="ctr" indent="0" marL="0">
              <a:lnSpc>
                <a:spcPts val="2850"/>
              </a:lnSpc>
              <a:buNone/>
            </a:pPr>
            <a:r>
              <a:rPr lang="en-US" sz="1750" dirty="0">
                <a:solidFill>
                  <a:srgbClr val="55575A"/>
                </a:solidFill>
                <a:latin typeface="Manrope" pitchFamily="34" charset="0"/>
                <a:ea typeface="Manrope" pitchFamily="34" charset="-122"/>
                <a:cs typeface="Manrope" pitchFamily="34" charset="-120"/>
              </a:rPr>
              <a:t>Engage with select partners to validate and refine the solution.</a:t>
            </a:r>
            <a:endParaRPr lang="en-US" sz="1750" dirty="0"/>
          </a:p>
        </p:txBody>
      </p:sp>
      <p:sp>
        <p:nvSpPr>
          <p:cNvPr id="9" name="Shape 7"/>
          <p:cNvSpPr/>
          <p:nvPr/>
        </p:nvSpPr>
        <p:spPr>
          <a:xfrm>
            <a:off x="7299841" y="4695944"/>
            <a:ext cx="30480" cy="453628"/>
          </a:xfrm>
          <a:prstGeom prst="roundRect">
            <a:avLst>
              <a:gd name="adj" fmla="val 669768"/>
            </a:avLst>
          </a:prstGeom>
          <a:solidFill>
            <a:srgbClr val="E5562D"/>
          </a:solidFill>
          <a:ln/>
        </p:spPr>
      </p:sp>
      <p:sp>
        <p:nvSpPr>
          <p:cNvPr id="10" name="Shape 8"/>
          <p:cNvSpPr/>
          <p:nvPr/>
        </p:nvSpPr>
        <p:spPr>
          <a:xfrm>
            <a:off x="7230070" y="4610933"/>
            <a:ext cx="170021" cy="170021"/>
          </a:xfrm>
          <a:prstGeom prst="roundRect">
            <a:avLst>
              <a:gd name="adj" fmla="val 268908"/>
            </a:avLst>
          </a:prstGeom>
          <a:solidFill>
            <a:srgbClr val="FF7047"/>
          </a:solidFill>
          <a:ln/>
        </p:spPr>
      </p:sp>
      <p:sp>
        <p:nvSpPr>
          <p:cNvPr id="11" name="Text 9"/>
          <p:cNvSpPr/>
          <p:nvPr/>
        </p:nvSpPr>
        <p:spPr>
          <a:xfrm>
            <a:off x="5282208" y="5376386"/>
            <a:ext cx="4065746" cy="354330"/>
          </a:xfrm>
          <a:prstGeom prst="rect">
            <a:avLst/>
          </a:prstGeom>
          <a:noFill/>
          <a:ln/>
        </p:spPr>
        <p:txBody>
          <a:bodyPr wrap="none" lIns="0" tIns="0" rIns="0" bIns="0" rtlCol="0" anchor="t"/>
          <a:lstStyle/>
          <a:p>
            <a:pPr algn="ctr" indent="0" marL="0">
              <a:lnSpc>
                <a:spcPts val="2750"/>
              </a:lnSpc>
              <a:buNone/>
            </a:pPr>
            <a:r>
              <a:rPr lang="en-US" sz="2200" dirty="0">
                <a:solidFill>
                  <a:srgbClr val="55575A"/>
                </a:solidFill>
                <a:latin typeface="Inter" pitchFamily="34" charset="0"/>
                <a:ea typeface="Inter" pitchFamily="34" charset="-122"/>
                <a:cs typeface="Inter" pitchFamily="34" charset="-120"/>
              </a:rPr>
              <a:t>Phase 2: Scalable Deployment</a:t>
            </a:r>
            <a:endParaRPr lang="en-US" sz="2200" dirty="0"/>
          </a:p>
        </p:txBody>
      </p:sp>
      <p:sp>
        <p:nvSpPr>
          <p:cNvPr id="12" name="Text 10"/>
          <p:cNvSpPr/>
          <p:nvPr/>
        </p:nvSpPr>
        <p:spPr>
          <a:xfrm>
            <a:off x="4352092" y="5866805"/>
            <a:ext cx="5926098" cy="725805"/>
          </a:xfrm>
          <a:prstGeom prst="rect">
            <a:avLst/>
          </a:prstGeom>
          <a:noFill/>
          <a:ln/>
        </p:spPr>
        <p:txBody>
          <a:bodyPr wrap="square" lIns="0" tIns="0" rIns="0" bIns="0" rtlCol="0" anchor="t"/>
          <a:lstStyle/>
          <a:p>
            <a:pPr algn="ctr" indent="0" marL="0">
              <a:lnSpc>
                <a:spcPts val="2850"/>
              </a:lnSpc>
              <a:buNone/>
            </a:pPr>
            <a:r>
              <a:rPr lang="en-US" sz="1750" dirty="0">
                <a:solidFill>
                  <a:srgbClr val="55575A"/>
                </a:solidFill>
                <a:latin typeface="Manrope" pitchFamily="34" charset="0"/>
                <a:ea typeface="Manrope" pitchFamily="34" charset="-122"/>
                <a:cs typeface="Manrope" pitchFamily="34" charset="-120"/>
              </a:rPr>
              <a:t>Roll out to broader market segments, including property listing sites and broker networks.</a:t>
            </a:r>
            <a:endParaRPr lang="en-US" sz="1750" dirty="0"/>
          </a:p>
        </p:txBody>
      </p:sp>
      <p:sp>
        <p:nvSpPr>
          <p:cNvPr id="13" name="Shape 11"/>
          <p:cNvSpPr/>
          <p:nvPr/>
        </p:nvSpPr>
        <p:spPr>
          <a:xfrm>
            <a:off x="10631448" y="4242316"/>
            <a:ext cx="30480" cy="453628"/>
          </a:xfrm>
          <a:prstGeom prst="roundRect">
            <a:avLst>
              <a:gd name="adj" fmla="val 669768"/>
            </a:avLst>
          </a:prstGeom>
          <a:solidFill>
            <a:srgbClr val="E5562D"/>
          </a:solidFill>
          <a:ln/>
        </p:spPr>
      </p:sp>
      <p:sp>
        <p:nvSpPr>
          <p:cNvPr id="14" name="Shape 12"/>
          <p:cNvSpPr/>
          <p:nvPr/>
        </p:nvSpPr>
        <p:spPr>
          <a:xfrm>
            <a:off x="10561677" y="4610933"/>
            <a:ext cx="170021" cy="170021"/>
          </a:xfrm>
          <a:prstGeom prst="roundRect">
            <a:avLst>
              <a:gd name="adj" fmla="val 268908"/>
            </a:avLst>
          </a:prstGeom>
          <a:solidFill>
            <a:srgbClr val="FF7047"/>
          </a:solidFill>
          <a:ln/>
        </p:spPr>
      </p:sp>
      <p:sp>
        <p:nvSpPr>
          <p:cNvPr id="15" name="Text 13"/>
          <p:cNvSpPr/>
          <p:nvPr/>
        </p:nvSpPr>
        <p:spPr>
          <a:xfrm>
            <a:off x="8555712" y="2799278"/>
            <a:ext cx="4181951" cy="354330"/>
          </a:xfrm>
          <a:prstGeom prst="rect">
            <a:avLst/>
          </a:prstGeom>
          <a:noFill/>
          <a:ln/>
        </p:spPr>
        <p:txBody>
          <a:bodyPr wrap="none" lIns="0" tIns="0" rIns="0" bIns="0" rtlCol="0" anchor="t"/>
          <a:lstStyle/>
          <a:p>
            <a:pPr algn="ctr" indent="0" marL="0">
              <a:lnSpc>
                <a:spcPts val="2750"/>
              </a:lnSpc>
              <a:buNone/>
            </a:pPr>
            <a:r>
              <a:rPr lang="en-US" sz="2200" dirty="0">
                <a:solidFill>
                  <a:srgbClr val="55575A"/>
                </a:solidFill>
                <a:latin typeface="Inter" pitchFamily="34" charset="0"/>
                <a:ea typeface="Inter" pitchFamily="34" charset="-122"/>
                <a:cs typeface="Inter" pitchFamily="34" charset="-120"/>
              </a:rPr>
              <a:t>Phase 3: White-Label Solutions</a:t>
            </a:r>
            <a:endParaRPr lang="en-US" sz="2200" dirty="0"/>
          </a:p>
        </p:txBody>
      </p:sp>
      <p:sp>
        <p:nvSpPr>
          <p:cNvPr id="16" name="Text 14"/>
          <p:cNvSpPr/>
          <p:nvPr/>
        </p:nvSpPr>
        <p:spPr>
          <a:xfrm>
            <a:off x="7683698" y="3289697"/>
            <a:ext cx="5926098" cy="725805"/>
          </a:xfrm>
          <a:prstGeom prst="rect">
            <a:avLst/>
          </a:prstGeom>
          <a:noFill/>
          <a:ln/>
        </p:spPr>
        <p:txBody>
          <a:bodyPr wrap="square" lIns="0" tIns="0" rIns="0" bIns="0" rtlCol="0" anchor="t"/>
          <a:lstStyle/>
          <a:p>
            <a:pPr algn="ctr" indent="0" marL="0">
              <a:lnSpc>
                <a:spcPts val="2850"/>
              </a:lnSpc>
              <a:buNone/>
            </a:pPr>
            <a:r>
              <a:rPr lang="en-US" sz="1750" dirty="0">
                <a:solidFill>
                  <a:srgbClr val="55575A"/>
                </a:solidFill>
                <a:latin typeface="Manrope" pitchFamily="34" charset="0"/>
                <a:ea typeface="Manrope" pitchFamily="34" charset="-122"/>
                <a:cs typeface="Manrope" pitchFamily="34" charset="-120"/>
              </a:rPr>
              <a:t>Offer customizable solutions for diverse market needs and brands.</a:t>
            </a:r>
            <a:endParaRPr lang="en-US" sz="1750" dirty="0"/>
          </a:p>
        </p:txBody>
      </p:sp>
      <p:sp>
        <p:nvSpPr>
          <p:cNvPr id="17" name="Text 15"/>
          <p:cNvSpPr/>
          <p:nvPr/>
        </p:nvSpPr>
        <p:spPr>
          <a:xfrm>
            <a:off x="793790" y="684776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55575A"/>
                </a:solidFill>
                <a:latin typeface="Manrope" pitchFamily="34" charset="0"/>
                <a:ea typeface="Manrope" pitchFamily="34" charset="-122"/>
                <a:cs typeface="Manrope" pitchFamily="34" charset="-120"/>
              </a:rPr>
              <a:t>Our vision is to become the indispensable AI-powered discovery engine for the global real estate market.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2026-02-08T09:10:24Z</dcterms:created>
  <dcterms:modified xsi:type="dcterms:W3CDTF">2026-02-08T09:10:24Z</dcterms:modified>
</cp:coreProperties>
</file>